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 id="2147483664" r:id="rId5"/>
    <p:sldMasterId id="2147483686" r:id="rId6"/>
    <p:sldMasterId id="2147483705" r:id="rId7"/>
  </p:sldMasterIdLst>
  <p:notesMasterIdLst>
    <p:notesMasterId r:id="rId56"/>
  </p:notesMasterIdLst>
  <p:sldIdLst>
    <p:sldId id="388" r:id="rId8"/>
    <p:sldId id="390" r:id="rId9"/>
    <p:sldId id="391" r:id="rId10"/>
    <p:sldId id="259" r:id="rId11"/>
    <p:sldId id="285" r:id="rId12"/>
    <p:sldId id="340" r:id="rId13"/>
    <p:sldId id="360" r:id="rId14"/>
    <p:sldId id="361" r:id="rId15"/>
    <p:sldId id="362" r:id="rId16"/>
    <p:sldId id="363" r:id="rId17"/>
    <p:sldId id="288" r:id="rId18"/>
    <p:sldId id="261" r:id="rId19"/>
    <p:sldId id="262" r:id="rId20"/>
    <p:sldId id="366" r:id="rId21"/>
    <p:sldId id="396" r:id="rId22"/>
    <p:sldId id="392" r:id="rId23"/>
    <p:sldId id="393" r:id="rId24"/>
    <p:sldId id="394" r:id="rId25"/>
    <p:sldId id="267" r:id="rId26"/>
    <p:sldId id="333" r:id="rId27"/>
    <p:sldId id="373" r:id="rId28"/>
    <p:sldId id="395" r:id="rId29"/>
    <p:sldId id="369" r:id="rId30"/>
    <p:sldId id="384" r:id="rId31"/>
    <p:sldId id="372" r:id="rId32"/>
    <p:sldId id="385" r:id="rId33"/>
    <p:sldId id="371" r:id="rId34"/>
    <p:sldId id="374" r:id="rId35"/>
    <p:sldId id="386" r:id="rId36"/>
    <p:sldId id="370" r:id="rId37"/>
    <p:sldId id="376" r:id="rId38"/>
    <p:sldId id="375" r:id="rId39"/>
    <p:sldId id="378" r:id="rId40"/>
    <p:sldId id="397" r:id="rId41"/>
    <p:sldId id="398" r:id="rId42"/>
    <p:sldId id="377" r:id="rId43"/>
    <p:sldId id="379" r:id="rId44"/>
    <p:sldId id="380" r:id="rId45"/>
    <p:sldId id="381" r:id="rId46"/>
    <p:sldId id="387" r:id="rId47"/>
    <p:sldId id="382" r:id="rId48"/>
    <p:sldId id="336" r:id="rId49"/>
    <p:sldId id="327" r:id="rId50"/>
    <p:sldId id="328" r:id="rId51"/>
    <p:sldId id="329" r:id="rId52"/>
    <p:sldId id="331" r:id="rId53"/>
    <p:sldId id="358" r:id="rId54"/>
    <p:sldId id="281"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4"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94" autoAdjust="0"/>
    <p:restoredTop sz="51835" autoAdjust="0"/>
  </p:normalViewPr>
  <p:slideViewPr>
    <p:cSldViewPr snapToGrid="0">
      <p:cViewPr varScale="1">
        <p:scale>
          <a:sx n="76" d="100"/>
          <a:sy n="76" d="100"/>
        </p:scale>
        <p:origin x="4192" y="19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69" d="100"/>
          <a:sy n="69" d="100"/>
        </p:scale>
        <p:origin x="3264"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tableStyles" Target="tableStyles.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notesMaster" Target="notesMasters/notesMaster1.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viewProps" Target="viewProps.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commentAuthors" Target="commentAuthors.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tiff>
</file>

<file path=ppt/media/image16.tiff>
</file>

<file path=ppt/media/image17.pn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12/10/18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2420169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dirty="0"/>
              <a:t>© 2017 Microsoft Corporation. All rights reserved.</a:t>
            </a:r>
          </a:p>
          <a:p>
            <a:r>
              <a:rPr lang="en-US" sz="950" dirty="0"/>
              <a:t>Microsoft and the trademarks listed at </a:t>
            </a:r>
            <a:r>
              <a:rPr lang="en-US" sz="950" u="sng" dirty="0">
                <a:hlinkClick r:id="rId3"/>
              </a:rPr>
              <a:t>https://www.microsoft.com/en-us/legal/intellectualproperty/Trademarks/Usage/General.aspx</a:t>
            </a:r>
            <a:r>
              <a:rPr lang="en-US" sz="950" dirty="0"/>
              <a:t> are trademarks of the Microsoft group of companies. All other trademarks are property of their respective owners.</a:t>
            </a:r>
          </a:p>
          <a:p>
            <a:endParaRPr lang="en-US" sz="95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0342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Their test environment consists of developers testing code changes locally, then checking in changes to a GitHub repository. </a:t>
            </a:r>
          </a:p>
          <a:p>
            <a:r>
              <a:rPr lang="en-US" sz="1200" dirty="0">
                <a:solidFill>
                  <a:schemeClr val="bg1"/>
                </a:solidFill>
              </a:rPr>
              <a:t>To deploy, Trey Research just pulls the latest bits onto the production server. This has led to numerous outages because of environment differences on the developer’s workstations vs. what is on the production server.</a:t>
            </a:r>
          </a:p>
          <a:p>
            <a:endParaRPr lang="en-US" sz="1200" dirty="0">
              <a:solidFill>
                <a:schemeClr val="bg1"/>
              </a:solidFill>
            </a:endParaRPr>
          </a:p>
          <a:p>
            <a:r>
              <a:rPr lang="en-US" sz="1200" dirty="0">
                <a:solidFill>
                  <a:schemeClr val="bg1"/>
                </a:solidFill>
              </a:rPr>
              <a:t>The Trey Research CTO is open to leveraging Azure as a platform and really wants his team to focus on what they do best which is write good code</a:t>
            </a:r>
          </a:p>
          <a:p>
            <a:endParaRPr lang="en-US" sz="1200" dirty="0">
              <a:solidFill>
                <a:schemeClr val="bg1"/>
              </a:solidFill>
            </a:endParaRPr>
          </a:p>
          <a:p>
            <a:r>
              <a:rPr lang="en-US" sz="1200" dirty="0">
                <a:solidFill>
                  <a:schemeClr val="bg1"/>
                </a:solidFill>
              </a:rPr>
              <a:t>David (their CTO) has also expressed that if the MySQL database goes down again that this will be a resume generating event for many people on the team including him, so he has a keen interest in having better database availability design.</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10</a:t>
            </a:fld>
            <a:endParaRPr lang="en-US" dirty="0"/>
          </a:p>
        </p:txBody>
      </p:sp>
    </p:spTree>
    <p:extLst>
      <p:ext uri="{BB962C8B-B14F-4D97-AF65-F5344CB8AC3E}">
        <p14:creationId xmlns:p14="http://schemas.microsoft.com/office/powerpoint/2010/main" val="1468443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11</a:t>
            </a:fld>
            <a:endParaRPr lang="en-US" dirty="0"/>
          </a:p>
        </p:txBody>
      </p:sp>
    </p:spTree>
    <p:extLst>
      <p:ext uri="{BB962C8B-B14F-4D97-AF65-F5344CB8AC3E}">
        <p14:creationId xmlns:p14="http://schemas.microsoft.com/office/powerpoint/2010/main" val="2994958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r>
              <a:rPr lang="en-US" sz="1200" dirty="0">
                <a:solidFill>
                  <a:schemeClr val="bg1"/>
                </a:solidFill>
              </a:rPr>
              <a:t>Deploy and easily scale their web applications written in PHP, node.js and WordPress</a:t>
            </a:r>
          </a:p>
          <a:p>
            <a:pPr lvl="0" fontAlgn="ctr"/>
            <a:endParaRPr lang="en-US" sz="1200" dirty="0">
              <a:solidFill>
                <a:schemeClr val="bg1"/>
              </a:solidFill>
            </a:endParaRPr>
          </a:p>
          <a:p>
            <a:pPr lvl="0" fontAlgn="ctr"/>
            <a:r>
              <a:rPr lang="en-US" sz="1200" dirty="0">
                <a:solidFill>
                  <a:schemeClr val="bg1"/>
                </a:solidFill>
              </a:rPr>
              <a:t>A resilient, and scalable MySQL backend configured to span geographically distributed datacenters and it must support an active-passive setup.</a:t>
            </a:r>
          </a:p>
          <a:p>
            <a:pPr lvl="0" fontAlgn="ctr"/>
            <a:endParaRPr lang="en-US" sz="1200" dirty="0">
              <a:solidFill>
                <a:schemeClr val="bg1"/>
              </a:solidFill>
            </a:endParaRPr>
          </a:p>
          <a:p>
            <a:pPr lvl="0" fontAlgn="ctr"/>
            <a:r>
              <a:rPr lang="en-US" sz="1200" dirty="0">
                <a:solidFill>
                  <a:schemeClr val="bg1"/>
                </a:solidFill>
              </a:rPr>
              <a:t>A simpler method of deploying and validating code from their test environment leveraging their investments in Jenkins, Git and Dropbox</a:t>
            </a:r>
          </a:p>
          <a:p>
            <a:pPr lvl="0" fontAlgn="ctr"/>
            <a:endParaRPr lang="en-US" sz="1200" dirty="0">
              <a:solidFill>
                <a:schemeClr val="bg1"/>
              </a:solidFill>
            </a:endParaRPr>
          </a:p>
          <a:p>
            <a:pPr lvl="0" fontAlgn="ctr"/>
            <a:r>
              <a:rPr lang="en-US" sz="1200" dirty="0">
                <a:solidFill>
                  <a:schemeClr val="bg1"/>
                </a:solidFill>
              </a:rPr>
              <a:t>Ensure that existing Development tools are retained and compatible with any new solution</a:t>
            </a:r>
          </a:p>
          <a:p>
            <a:pPr fontAlgn="ctr"/>
            <a:endParaRPr lang="en-US" sz="1200" dirty="0">
              <a:solidFill>
                <a:schemeClr val="bg1"/>
              </a:solidFill>
            </a:endParaRPr>
          </a:p>
          <a:p>
            <a:pPr fontAlgn="ctr"/>
            <a:r>
              <a:rPr lang="en-US" sz="1200" dirty="0">
                <a:solidFill>
                  <a:schemeClr val="bg1"/>
                </a:solidFill>
              </a:rPr>
              <a:t>Avoid timeouts during busy periods while browsing their product catalog</a:t>
            </a:r>
          </a:p>
          <a:p>
            <a:pPr lvl="0" fontAlgn="ctr"/>
            <a:endParaRPr lang="en-US" sz="1200" dirty="0">
              <a:solidFill>
                <a:schemeClr val="bg1"/>
              </a:solidFill>
            </a:endParaRPr>
          </a:p>
          <a:p>
            <a:pPr lvl="0" fontAlgn="ctr"/>
            <a:r>
              <a:rPr lang="en-US" sz="1200" dirty="0">
                <a:solidFill>
                  <a:schemeClr val="bg1"/>
                </a:solidFill>
              </a:rPr>
              <a:t>Decrease the amount of time needed for remote users in areas like Asia to download graphic heavy static content and product catalogs which are PDFs</a:t>
            </a:r>
          </a:p>
          <a:p>
            <a:pPr lvl="0" fontAlgn="ctr"/>
            <a:endParaRPr lang="en-US" sz="1200" dirty="0">
              <a:solidFill>
                <a:schemeClr val="bg1"/>
              </a:solidFill>
            </a:endParaRPr>
          </a:p>
          <a:p>
            <a:pPr lvl="0" fontAlgn="ctr"/>
            <a:r>
              <a:rPr lang="en-US" sz="1200" dirty="0">
                <a:solidFill>
                  <a:schemeClr val="bg1"/>
                </a:solidFill>
              </a:rPr>
              <a:t>Lowering the total cost of ownership of the entire solution by minimizing the management surface area required for the solution</a:t>
            </a:r>
          </a:p>
        </p:txBody>
      </p:sp>
      <p:sp>
        <p:nvSpPr>
          <p:cNvPr id="4" name="Slide Number Placeholder 3"/>
          <p:cNvSpPr>
            <a:spLocks noGrp="1"/>
          </p:cNvSpPr>
          <p:nvPr>
            <p:ph type="sldNum" sz="quarter" idx="10"/>
          </p:nvPr>
        </p:nvSpPr>
        <p:spPr/>
        <p:txBody>
          <a:bodyPr/>
          <a:lstStyle/>
          <a:p>
            <a:fld id="{148D4592-6837-45C4-B65B-13E03ECAF0B2}" type="slidenum">
              <a:rPr lang="en-US" smtClean="0"/>
              <a:t>12</a:t>
            </a:fld>
            <a:endParaRPr lang="en-US" dirty="0"/>
          </a:p>
        </p:txBody>
      </p:sp>
    </p:spTree>
    <p:extLst>
      <p:ext uri="{BB962C8B-B14F-4D97-AF65-F5344CB8AC3E}">
        <p14:creationId xmlns:p14="http://schemas.microsoft.com/office/powerpoint/2010/main" val="3498059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Why use Microsoft Azure? Surely Azure is a Windows only cloud, because Microsoft sells the Windows operating system?</a:t>
            </a:r>
          </a:p>
          <a:p>
            <a:pPr lvl="0"/>
            <a:endParaRPr lang="en-US" sz="1200" dirty="0">
              <a:solidFill>
                <a:schemeClr val="bg1"/>
              </a:solidFill>
            </a:endParaRPr>
          </a:p>
          <a:p>
            <a:pPr lvl="0"/>
            <a:r>
              <a:rPr lang="en-US" sz="1200" dirty="0">
                <a:solidFill>
                  <a:schemeClr val="bg1"/>
                </a:solidFill>
              </a:rPr>
              <a:t>What does Microsoft know about PHP and the LAMP stack? They can’t offer support of these things whereas I know other companies that have successful deployments of this on Amazon.</a:t>
            </a:r>
          </a:p>
          <a:p>
            <a:pPr lvl="0"/>
            <a:endParaRPr lang="en-US" sz="1200" dirty="0">
              <a:solidFill>
                <a:schemeClr val="bg1"/>
              </a:solidFill>
            </a:endParaRPr>
          </a:p>
          <a:p>
            <a:pPr lvl="0"/>
            <a:r>
              <a:rPr lang="en-US" sz="1200" dirty="0">
                <a:solidFill>
                  <a:schemeClr val="bg1"/>
                </a:solidFill>
              </a:rPr>
              <a:t>If we move to the cloud, will we always be ready to take our customers’ orders?</a:t>
            </a:r>
          </a:p>
          <a:p>
            <a:pPr lvl="0"/>
            <a:endParaRPr lang="en-US" sz="1200" dirty="0">
              <a:solidFill>
                <a:schemeClr val="bg1"/>
              </a:solidFill>
            </a:endParaRPr>
          </a:p>
          <a:p>
            <a:pPr lvl="0"/>
            <a:r>
              <a:rPr lang="en-US" sz="1200" dirty="0">
                <a:solidFill>
                  <a:schemeClr val="bg1"/>
                </a:solidFill>
              </a:rPr>
              <a:t>We have a few settings in our php.ini and some of the applications use PHP extensions. They are critical to their functionality, so can we make custom settings and enable extensions like this if we use Azure Web Apps?</a:t>
            </a:r>
          </a:p>
          <a:p>
            <a:pPr lvl="0"/>
            <a:endParaRPr lang="en-US" sz="1200" dirty="0">
              <a:solidFill>
                <a:schemeClr val="bg1"/>
              </a:solidFill>
            </a:endParaRPr>
          </a:p>
          <a:p>
            <a:pPr lvl="0"/>
            <a:r>
              <a:rPr lang="en-US" sz="1200" dirty="0">
                <a:solidFill>
                  <a:schemeClr val="bg1"/>
                </a:solidFill>
              </a:rPr>
              <a:t>We primarily use Eclipse for our development and that is what our team using to debug issues. Can we debug our applications using Eclipse against Azure Web Apps?</a:t>
            </a:r>
          </a:p>
          <a:p>
            <a:pPr lvl="0"/>
            <a:endParaRPr lang="en-US" sz="1200" dirty="0">
              <a:solidFill>
                <a:schemeClr val="bg1"/>
              </a:solidFill>
            </a:endParaRPr>
          </a:p>
          <a:p>
            <a:pPr lvl="0"/>
            <a:r>
              <a:rPr lang="en-US" sz="1200" dirty="0">
                <a:solidFill>
                  <a:schemeClr val="bg1"/>
                </a:solidFill>
              </a:rPr>
              <a:t>We simply can’t move to Microsoft SQL Server, and we don’t want to deal with the issues of the MySQL VMs anymore.</a:t>
            </a:r>
          </a:p>
          <a:p>
            <a:pPr lvl="0"/>
            <a:endParaRPr lang="en-US" sz="1100" dirty="0">
              <a:solidFill>
                <a:schemeClr val="bg1"/>
              </a:solidFill>
            </a:endParaRPr>
          </a:p>
          <a:p>
            <a:pPr lvl="0"/>
            <a:endParaRPr lang="en-US" sz="1200" dirty="0">
              <a:solidFill>
                <a:schemeClr val="bg1"/>
              </a:solidFill>
            </a:endParaRPr>
          </a:p>
          <a:p>
            <a:pPr lvl="0"/>
            <a:endParaRPr lang="en-US" sz="1050"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13</a:t>
            </a:fld>
            <a:endParaRPr lang="en-US" dirty="0"/>
          </a:p>
        </p:txBody>
      </p:sp>
    </p:spTree>
    <p:extLst>
      <p:ext uri="{BB962C8B-B14F-4D97-AF65-F5344CB8AC3E}">
        <p14:creationId xmlns:p14="http://schemas.microsoft.com/office/powerpoint/2010/main" val="41350620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following slides, we will touch on some Azure technologies</a:t>
            </a:r>
            <a:r>
              <a:rPr lang="en-US" baseline="0" dirty="0"/>
              <a:t> that can and should be leveraged when thinking about the solution. In the corresponding Case Study document, you will also find links that elaborate even further on these topics.</a:t>
            </a:r>
          </a:p>
          <a:p>
            <a:endParaRPr lang="en-US" baseline="0" dirty="0"/>
          </a:p>
          <a:p>
            <a:r>
              <a:rPr lang="en-US" baseline="0" dirty="0"/>
              <a:t>In this slide we call out Azure infrastructure as a service (or IaaS) components – Virtual Machines &amp; Virtual Networking (highlighting a couple of ways to connect to the Azure cloud – by way of a Site to Site Connection or a Point to Site connection)</a:t>
            </a:r>
          </a:p>
          <a:p>
            <a:endParaRPr lang="en-US" baseline="0"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73044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following slides, we will touch on some Azure technologies</a:t>
            </a:r>
            <a:r>
              <a:rPr lang="en-US" baseline="0" dirty="0"/>
              <a:t> that can and should be leveraged when thinking about the solution. In the corresponding Case Study document, you will also find links that elaborate even further on these topics.</a:t>
            </a:r>
          </a:p>
          <a:p>
            <a:endParaRPr lang="en-US" baseline="0" dirty="0"/>
          </a:p>
          <a:p>
            <a:r>
              <a:rPr lang="en-US" baseline="0" dirty="0"/>
              <a:t>In this slide we call out Azure infrastructure as a service (or IaaS) components – Virtual Machines &amp; Virtual Networking (highlighting a couple of ways to connect to the Azure cloud – by way of a Site to Site Connection or a Point to Site connection)</a:t>
            </a:r>
          </a:p>
          <a:p>
            <a:endParaRPr lang="en-US" baseline="0"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2611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03396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913191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83142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19</a:t>
            </a:fld>
            <a:endParaRPr lang="en-US" dirty="0"/>
          </a:p>
        </p:txBody>
      </p:sp>
    </p:spTree>
    <p:extLst>
      <p:ext uri="{BB962C8B-B14F-4D97-AF65-F5344CB8AC3E}">
        <p14:creationId xmlns:p14="http://schemas.microsoft.com/office/powerpoint/2010/main" val="1455060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4113965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20</a:t>
            </a:fld>
            <a:endParaRPr lang="en-US" dirty="0"/>
          </a:p>
        </p:txBody>
      </p:sp>
    </p:spTree>
    <p:extLst>
      <p:ext uri="{BB962C8B-B14F-4D97-AF65-F5344CB8AC3E}">
        <p14:creationId xmlns:p14="http://schemas.microsoft.com/office/powerpoint/2010/main" val="22063637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21</a:t>
            </a:fld>
            <a:endParaRPr lang="en-US" dirty="0"/>
          </a:p>
        </p:txBody>
      </p:sp>
    </p:spTree>
    <p:extLst>
      <p:ext uri="{BB962C8B-B14F-4D97-AF65-F5344CB8AC3E}">
        <p14:creationId xmlns:p14="http://schemas.microsoft.com/office/powerpoint/2010/main" val="13186243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an additional solution that simplifies the Azure environment by integrating (or completely replacing) the Jenkins infrastructure with Azure DevOps, thereby reducing the management overhead since there would be no servers to manage in this solution.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Azure DevOps Integration with Jenkins</a:t>
            </a:r>
          </a:p>
          <a:p>
            <a:r>
              <a:rPr lang="en-US" sz="1200" kern="1200" dirty="0">
                <a:solidFill>
                  <a:schemeClr val="tx1"/>
                </a:solidFill>
                <a:effectLst/>
                <a:latin typeface="+mn-lt"/>
                <a:ea typeface="+mn-ea"/>
                <a:cs typeface="+mn-cs"/>
              </a:rPr>
              <a:t>Azure DevOps includes a growing list of preinstalled configurations. One of its integrations is with Jenkins. This allows using both CI systems with traceability through a single platform. Some example scenarios include: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Using Jenkins for continuous integration of Team Services Git repositories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Using Jenkins to validate Azure DevOps pull requests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Mixing Jenkins and Azure DevOps to perform builds and releases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Providing traceability between Jenkins and Azure DevOps; linking builds, pull requests, commits, and stories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are multiple ways to use Jenkins as a CI server with Azure DevOps. Jenkins’ built-in Git Plugin can poll a Azure DevOps repository every few minutes and queue a job when changes are detected. For those who need a tighter integration, Azure DevOps provides two additional ways to achieve it: 1) the Jenkins Service Hook, and 2) Jenkins build and release tasks.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Jenkins Service Hook in Azure DevOps automatically queues a Jenkins job when code changes are pushed to your repository. This is an improvement over polling because jobs are immediately queued.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Azure DevOps adds capabilities over the Jenkins Service Hook by including connectors that allow its build and release systems to integrate with Jenkins. These connectors can be chosen from the list of tasks to execute as steps in a Azure DevOps build or release definition.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effect, an Azure DevOps build or release will queue a Jenkins job and download resulting artifacts. The Jenkins Queue Job task queues a Jenkins job by name. It can wait for the job to complete or immediately continue to subsequent steps.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 the option is selected to capture the Jenkins job’s console output, it is displayed live in </a:t>
            </a:r>
            <a:r>
              <a:rPr lang="en-US" sz="1200" kern="1200" dirty="0" err="1">
                <a:solidFill>
                  <a:schemeClr val="tx1"/>
                </a:solidFill>
                <a:effectLst/>
                <a:latin typeface="+mn-lt"/>
                <a:ea typeface="+mn-ea"/>
                <a:cs typeface="+mn-cs"/>
              </a:rPr>
              <a:t>AzureDevOps</a:t>
            </a:r>
            <a:r>
              <a:rPr lang="en-US" sz="1200" kern="1200" dirty="0">
                <a:solidFill>
                  <a:schemeClr val="tx1"/>
                </a:solidFill>
                <a:effectLst/>
                <a:latin typeface="+mn-lt"/>
                <a:ea typeface="+mn-ea"/>
                <a:cs typeface="+mn-cs"/>
              </a:rPr>
              <a:t> while the build executes. After the build completes, the console output is available in the VSTS logs.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Downstream jobs and multi-branch pipeline results are displayed in the Azure DevOps Build or Release Summary for traceability.</a:t>
            </a:r>
          </a:p>
          <a:p>
            <a:r>
              <a:rPr lang="en-US" sz="1200" kern="1200" dirty="0">
                <a:solidFill>
                  <a:schemeClr val="tx1"/>
                </a:solidFill>
                <a:effectLst/>
                <a:latin typeface="+mn-lt"/>
                <a:ea typeface="+mn-ea"/>
                <a:cs typeface="+mn-cs"/>
              </a:rPr>
              <a:t>The Jenkins Download Artifacts task makes it easy to download build artifacts from Jenkins and integrate them in your Azure DevOps build or release process. Once artifacts are downloaded, they can be used by other tasks.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Jenkins can also independently trigger a Azure DevOps release. You can configure the Jenkins post-build action named Trigger release in Azure DevOps to initiate the release.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Then, you can set your Azure DevOps release definition to use artifacts from the Jenkins build. Artifacts will be downloaded from Jenkins and used in your Azure DevOps release pipeline.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Alternatively, you could simply replace your Jenkins installation and leverage the end-to-end features all within Azure DevOps using the built in tasks to build and deploy the solution.</a:t>
            </a:r>
          </a:p>
        </p:txBody>
      </p:sp>
      <p:sp>
        <p:nvSpPr>
          <p:cNvPr id="4" name="Slide Number Placeholder 3"/>
          <p:cNvSpPr>
            <a:spLocks noGrp="1"/>
          </p:cNvSpPr>
          <p:nvPr>
            <p:ph type="sldNum" sz="quarter" idx="10"/>
          </p:nvPr>
        </p:nvSpPr>
        <p:spPr/>
        <p:txBody>
          <a:bodyPr/>
          <a:lstStyle/>
          <a:p>
            <a:fld id="{148D4592-6837-45C4-B65B-13E03ECAF0B2}" type="slidenum">
              <a:rPr lang="en-US" smtClean="0"/>
              <a:t>22</a:t>
            </a:fld>
            <a:endParaRPr lang="en-US" dirty="0"/>
          </a:p>
        </p:txBody>
      </p:sp>
    </p:spTree>
    <p:extLst>
      <p:ext uri="{BB962C8B-B14F-4D97-AF65-F5344CB8AC3E}">
        <p14:creationId xmlns:p14="http://schemas.microsoft.com/office/powerpoint/2010/main" val="6554646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23</a:t>
            </a:fld>
            <a:endParaRPr lang="en-US" dirty="0"/>
          </a:p>
        </p:txBody>
      </p:sp>
    </p:spTree>
    <p:extLst>
      <p:ext uri="{BB962C8B-B14F-4D97-AF65-F5344CB8AC3E}">
        <p14:creationId xmlns:p14="http://schemas.microsoft.com/office/powerpoint/2010/main" val="32326658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24</a:t>
            </a:fld>
            <a:endParaRPr lang="en-US" dirty="0"/>
          </a:p>
        </p:txBody>
      </p:sp>
    </p:spTree>
    <p:extLst>
      <p:ext uri="{BB962C8B-B14F-4D97-AF65-F5344CB8AC3E}">
        <p14:creationId xmlns:p14="http://schemas.microsoft.com/office/powerpoint/2010/main" val="21472485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25</a:t>
            </a:fld>
            <a:endParaRPr lang="en-US" dirty="0"/>
          </a:p>
        </p:txBody>
      </p:sp>
    </p:spTree>
    <p:extLst>
      <p:ext uri="{BB962C8B-B14F-4D97-AF65-F5344CB8AC3E}">
        <p14:creationId xmlns:p14="http://schemas.microsoft.com/office/powerpoint/2010/main" val="19056532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26</a:t>
            </a:fld>
            <a:endParaRPr lang="en-US" dirty="0"/>
          </a:p>
        </p:txBody>
      </p:sp>
    </p:spTree>
    <p:extLst>
      <p:ext uri="{BB962C8B-B14F-4D97-AF65-F5344CB8AC3E}">
        <p14:creationId xmlns:p14="http://schemas.microsoft.com/office/powerpoint/2010/main" val="36316469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27</a:t>
            </a:fld>
            <a:endParaRPr lang="en-US" dirty="0"/>
          </a:p>
        </p:txBody>
      </p:sp>
    </p:spTree>
    <p:extLst>
      <p:ext uri="{BB962C8B-B14F-4D97-AF65-F5344CB8AC3E}">
        <p14:creationId xmlns:p14="http://schemas.microsoft.com/office/powerpoint/2010/main" val="19917698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28</a:t>
            </a:fld>
            <a:endParaRPr lang="en-US" dirty="0"/>
          </a:p>
        </p:txBody>
      </p:sp>
    </p:spTree>
    <p:extLst>
      <p:ext uri="{BB962C8B-B14F-4D97-AF65-F5344CB8AC3E}">
        <p14:creationId xmlns:p14="http://schemas.microsoft.com/office/powerpoint/2010/main" val="40425054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29</a:t>
            </a:fld>
            <a:endParaRPr lang="en-US" dirty="0"/>
          </a:p>
        </p:txBody>
      </p:sp>
    </p:spTree>
    <p:extLst>
      <p:ext uri="{BB962C8B-B14F-4D97-AF65-F5344CB8AC3E}">
        <p14:creationId xmlns:p14="http://schemas.microsoft.com/office/powerpoint/2010/main" val="17097720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24693727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30</a:t>
            </a:fld>
            <a:endParaRPr lang="en-US" dirty="0"/>
          </a:p>
        </p:txBody>
      </p:sp>
    </p:spTree>
    <p:extLst>
      <p:ext uri="{BB962C8B-B14F-4D97-AF65-F5344CB8AC3E}">
        <p14:creationId xmlns:p14="http://schemas.microsoft.com/office/powerpoint/2010/main" val="14571803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31</a:t>
            </a:fld>
            <a:endParaRPr lang="en-US" dirty="0"/>
          </a:p>
        </p:txBody>
      </p:sp>
    </p:spTree>
    <p:extLst>
      <p:ext uri="{BB962C8B-B14F-4D97-AF65-F5344CB8AC3E}">
        <p14:creationId xmlns:p14="http://schemas.microsoft.com/office/powerpoint/2010/main" val="34029056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32</a:t>
            </a:fld>
            <a:endParaRPr lang="en-US" dirty="0"/>
          </a:p>
        </p:txBody>
      </p:sp>
    </p:spTree>
    <p:extLst>
      <p:ext uri="{BB962C8B-B14F-4D97-AF65-F5344CB8AC3E}">
        <p14:creationId xmlns:p14="http://schemas.microsoft.com/office/powerpoint/2010/main" val="4742135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33</a:t>
            </a:fld>
            <a:endParaRPr lang="en-US" dirty="0"/>
          </a:p>
        </p:txBody>
      </p:sp>
    </p:spTree>
    <p:extLst>
      <p:ext uri="{BB962C8B-B14F-4D97-AF65-F5344CB8AC3E}">
        <p14:creationId xmlns:p14="http://schemas.microsoft.com/office/powerpoint/2010/main" val="23591635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You could simply replace your Jenkins installation and leverage the end-to-end features all within Azure DevOps using the built-in tasks to build and deploy the solution.</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34</a:t>
            </a:fld>
            <a:endParaRPr lang="en-US" dirty="0"/>
          </a:p>
        </p:txBody>
      </p:sp>
    </p:spTree>
    <p:extLst>
      <p:ext uri="{BB962C8B-B14F-4D97-AF65-F5344CB8AC3E}">
        <p14:creationId xmlns:p14="http://schemas.microsoft.com/office/powerpoint/2010/main" val="39633523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 considerations</a:t>
            </a:r>
          </a:p>
          <a:p>
            <a:pPr marL="0" indent="0">
              <a:buNone/>
            </a:pPr>
            <a:r>
              <a:rPr lang="en-US" sz="1600" kern="1200" dirty="0">
                <a:solidFill>
                  <a:schemeClr val="bg1"/>
                </a:solidFill>
                <a:latin typeface="+mn-lt"/>
                <a:ea typeface="+mn-ea"/>
                <a:cs typeface="Segoe UI Semilight" panose="020B0402040204020203" pitchFamily="34" charset="0"/>
              </a:rPr>
              <a:t>CD/CD workflow</a:t>
            </a:r>
          </a:p>
          <a:p>
            <a:pPr marL="0" indent="0">
              <a:buNone/>
            </a:pPr>
            <a:endParaRPr lang="en-US" sz="1100" b="1" dirty="0">
              <a:solidFill>
                <a:schemeClr val="bg1"/>
              </a:solidFill>
              <a:cs typeface="Segoe UI Semilight" panose="020B0402040204020203" pitchFamily="34" charset="0"/>
            </a:endParaRPr>
          </a:p>
          <a:p>
            <a:pPr marL="0" indent="0">
              <a:buNone/>
            </a:pPr>
            <a:r>
              <a:rPr lang="en-US" sz="1200" b="0" i="0" dirty="0">
                <a:solidFill>
                  <a:schemeClr val="bg1"/>
                </a:solidFill>
                <a:latin typeface="Segoe UI Semilight" panose="020B0402040204020203" pitchFamily="34" charset="0"/>
                <a:cs typeface="Segoe UI Semilight" panose="020B0402040204020203" pitchFamily="34" charset="0"/>
              </a:rPr>
              <a:t>Propose the solution that best fits customer needs &amp; OSS preferences: </a:t>
            </a:r>
          </a:p>
          <a:p>
            <a:pPr marL="171450" indent="-171450">
              <a:buFont typeface="Arial" panose="020B0604020202020204" pitchFamily="34" charset="0"/>
              <a:buChar char="•"/>
            </a:pPr>
            <a:r>
              <a:rPr lang="en-US" sz="1200" b="0" i="0" dirty="0">
                <a:solidFill>
                  <a:schemeClr val="bg1"/>
                </a:solidFill>
              </a:rPr>
              <a:t>Customer can use OSS tools in Azure IaaS (still needs administration, maintenance and customization)</a:t>
            </a:r>
          </a:p>
          <a:p>
            <a:pPr marL="171450" indent="-171450">
              <a:buFont typeface="Arial" panose="020B0604020202020204" pitchFamily="34" charset="0"/>
              <a:buChar char="•"/>
            </a:pPr>
            <a:r>
              <a:rPr lang="en-US" sz="1200" b="0" i="0" dirty="0">
                <a:solidFill>
                  <a:schemeClr val="bg1"/>
                </a:solidFill>
              </a:rPr>
              <a:t>Customer can use Azure DevOps with Jenkins integration (leverage investment in Jenkins build but use Azure Pipelines release management as a fully managed service)</a:t>
            </a:r>
          </a:p>
          <a:p>
            <a:pPr marL="171450" indent="-171450">
              <a:buFont typeface="Arial" panose="020B0604020202020204" pitchFamily="34" charset="0"/>
              <a:buChar char="•"/>
            </a:pPr>
            <a:r>
              <a:rPr lang="en-US" sz="1200" b="0" i="0" dirty="0">
                <a:solidFill>
                  <a:schemeClr val="bg1"/>
                </a:solidFill>
              </a:rPr>
              <a:t>Customer can switch to Azure DevOps (best integration and open standards, Linux/macOS &amp; Windows Build and Release, fully managed service)</a:t>
            </a:r>
          </a:p>
          <a:p>
            <a:pPr marL="171450" indent="-171450">
              <a:buFont typeface="Arial" panose="020B0604020202020204" pitchFamily="34" charset="0"/>
              <a:buChar char="•"/>
            </a:pPr>
            <a:r>
              <a:rPr lang="en-US" sz="1200" b="0" i="0" dirty="0">
                <a:solidFill>
                  <a:schemeClr val="bg1"/>
                </a:solidFill>
              </a:rPr>
              <a:t>Customers not familiar with Visual Studio and Azure DevOps can use Azure DevOps projects to to setup CI/CD from Azure portal</a:t>
            </a:r>
          </a:p>
          <a:p>
            <a:pPr marL="171450" indent="-171450">
              <a:buFont typeface="Arial" panose="020B0604020202020204" pitchFamily="34" charset="0"/>
              <a:buChar char="•"/>
            </a:pPr>
            <a:r>
              <a:rPr lang="en-US" sz="1200" b="0" i="0" dirty="0">
                <a:solidFill>
                  <a:schemeClr val="bg1"/>
                </a:solidFill>
              </a:rPr>
              <a:t>GitHub acquisition will remain a separate service/product with additional integration points coming for deployment and use with Azure services</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35</a:t>
            </a:fld>
            <a:endParaRPr lang="en-US" dirty="0"/>
          </a:p>
        </p:txBody>
      </p:sp>
    </p:spTree>
    <p:extLst>
      <p:ext uri="{BB962C8B-B14F-4D97-AF65-F5344CB8AC3E}">
        <p14:creationId xmlns:p14="http://schemas.microsoft.com/office/powerpoint/2010/main" val="33935857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36</a:t>
            </a:fld>
            <a:endParaRPr lang="en-US" dirty="0"/>
          </a:p>
        </p:txBody>
      </p:sp>
    </p:spTree>
    <p:extLst>
      <p:ext uri="{BB962C8B-B14F-4D97-AF65-F5344CB8AC3E}">
        <p14:creationId xmlns:p14="http://schemas.microsoft.com/office/powerpoint/2010/main" val="26279755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37</a:t>
            </a:fld>
            <a:endParaRPr lang="en-US" dirty="0"/>
          </a:p>
        </p:txBody>
      </p:sp>
    </p:spTree>
    <p:extLst>
      <p:ext uri="{BB962C8B-B14F-4D97-AF65-F5344CB8AC3E}">
        <p14:creationId xmlns:p14="http://schemas.microsoft.com/office/powerpoint/2010/main" val="9085661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38</a:t>
            </a:fld>
            <a:endParaRPr lang="en-US" dirty="0"/>
          </a:p>
        </p:txBody>
      </p:sp>
    </p:spTree>
    <p:extLst>
      <p:ext uri="{BB962C8B-B14F-4D97-AF65-F5344CB8AC3E}">
        <p14:creationId xmlns:p14="http://schemas.microsoft.com/office/powerpoint/2010/main" val="12921632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39</a:t>
            </a:fld>
            <a:endParaRPr lang="en-US" dirty="0"/>
          </a:p>
        </p:txBody>
      </p:sp>
    </p:spTree>
    <p:extLst>
      <p:ext uri="{BB962C8B-B14F-4D97-AF65-F5344CB8AC3E}">
        <p14:creationId xmlns:p14="http://schemas.microsoft.com/office/powerpoint/2010/main" val="13892878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Online vitamins seller that has a presence mainly in the United Kingdom and other countries/regions in Europe </a:t>
            </a:r>
          </a:p>
          <a:p>
            <a:endParaRPr lang="en-US" sz="1200" dirty="0">
              <a:solidFill>
                <a:schemeClr val="bg1"/>
              </a:solidFill>
            </a:endParaRPr>
          </a:p>
          <a:p>
            <a:r>
              <a:rPr lang="en-US" sz="1200" dirty="0">
                <a:solidFill>
                  <a:schemeClr val="bg1"/>
                </a:solidFill>
              </a:rPr>
              <a:t>No retail stores, thus all of their business comes through their website</a:t>
            </a:r>
          </a:p>
          <a:p>
            <a:endParaRPr lang="en-US" sz="1200" dirty="0">
              <a:solidFill>
                <a:schemeClr val="bg1"/>
              </a:solidFill>
            </a:endParaRPr>
          </a:p>
          <a:p>
            <a:r>
              <a:rPr lang="en-US" sz="1200" dirty="0">
                <a:solidFill>
                  <a:schemeClr val="bg1"/>
                </a:solidFill>
              </a:rPr>
              <a:t>Looking to expand into other parts of the world, starting with Asia</a:t>
            </a:r>
          </a:p>
          <a:p>
            <a:endParaRPr lang="en-US" sz="1200" dirty="0">
              <a:solidFill>
                <a:schemeClr val="bg1"/>
              </a:solidFill>
            </a:endParaRPr>
          </a:p>
          <a:p>
            <a:r>
              <a:rPr lang="en-US" sz="1200" dirty="0">
                <a:solidFill>
                  <a:schemeClr val="bg1"/>
                </a:solidFill>
              </a:rPr>
              <a:t>They are very focused on improving the user website experience with a heavy focus on availability and performance</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a:t>
            </a:fld>
            <a:endParaRPr lang="en-US" dirty="0"/>
          </a:p>
        </p:txBody>
      </p:sp>
    </p:spTree>
    <p:extLst>
      <p:ext uri="{BB962C8B-B14F-4D97-AF65-F5344CB8AC3E}">
        <p14:creationId xmlns:p14="http://schemas.microsoft.com/office/powerpoint/2010/main" val="309976931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40</a:t>
            </a:fld>
            <a:endParaRPr lang="en-US" dirty="0"/>
          </a:p>
        </p:txBody>
      </p:sp>
    </p:spTree>
    <p:extLst>
      <p:ext uri="{BB962C8B-B14F-4D97-AF65-F5344CB8AC3E}">
        <p14:creationId xmlns:p14="http://schemas.microsoft.com/office/powerpoint/2010/main" val="25888611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41</a:t>
            </a:fld>
            <a:endParaRPr lang="en-US" dirty="0"/>
          </a:p>
        </p:txBody>
      </p:sp>
    </p:spTree>
    <p:extLst>
      <p:ext uri="{BB962C8B-B14F-4D97-AF65-F5344CB8AC3E}">
        <p14:creationId xmlns:p14="http://schemas.microsoft.com/office/powerpoint/2010/main" val="228654394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42</a:t>
            </a:fld>
            <a:endParaRPr lang="en-US" dirty="0"/>
          </a:p>
        </p:txBody>
      </p:sp>
    </p:spTree>
    <p:extLst>
      <p:ext uri="{BB962C8B-B14F-4D97-AF65-F5344CB8AC3E}">
        <p14:creationId xmlns:p14="http://schemas.microsoft.com/office/powerpoint/2010/main" val="5188723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43</a:t>
            </a:fld>
            <a:endParaRPr lang="en-US" dirty="0"/>
          </a:p>
        </p:txBody>
      </p:sp>
    </p:spTree>
    <p:extLst>
      <p:ext uri="{BB962C8B-B14F-4D97-AF65-F5344CB8AC3E}">
        <p14:creationId xmlns:p14="http://schemas.microsoft.com/office/powerpoint/2010/main" val="202987114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44</a:t>
            </a:fld>
            <a:endParaRPr lang="en-US" dirty="0"/>
          </a:p>
        </p:txBody>
      </p:sp>
    </p:spTree>
    <p:extLst>
      <p:ext uri="{BB962C8B-B14F-4D97-AF65-F5344CB8AC3E}">
        <p14:creationId xmlns:p14="http://schemas.microsoft.com/office/powerpoint/2010/main" val="19756084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45</a:t>
            </a:fld>
            <a:endParaRPr lang="en-US" dirty="0"/>
          </a:p>
        </p:txBody>
      </p:sp>
    </p:spTree>
    <p:extLst>
      <p:ext uri="{BB962C8B-B14F-4D97-AF65-F5344CB8AC3E}">
        <p14:creationId xmlns:p14="http://schemas.microsoft.com/office/powerpoint/2010/main" val="23488830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46</a:t>
            </a:fld>
            <a:endParaRPr lang="en-US" dirty="0"/>
          </a:p>
        </p:txBody>
      </p:sp>
    </p:spTree>
    <p:extLst>
      <p:ext uri="{BB962C8B-B14F-4D97-AF65-F5344CB8AC3E}">
        <p14:creationId xmlns:p14="http://schemas.microsoft.com/office/powerpoint/2010/main" val="111604689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47</a:t>
            </a:fld>
            <a:endParaRPr lang="en-US" dirty="0"/>
          </a:p>
        </p:txBody>
      </p:sp>
    </p:spTree>
    <p:extLst>
      <p:ext uri="{BB962C8B-B14F-4D97-AF65-F5344CB8AC3E}">
        <p14:creationId xmlns:p14="http://schemas.microsoft.com/office/powerpoint/2010/main" val="169625428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48</a:t>
            </a:fld>
            <a:endParaRPr lang="en-US" dirty="0"/>
          </a:p>
        </p:txBody>
      </p:sp>
    </p:spTree>
    <p:extLst>
      <p:ext uri="{BB962C8B-B14F-4D97-AF65-F5344CB8AC3E}">
        <p14:creationId xmlns:p14="http://schemas.microsoft.com/office/powerpoint/2010/main" val="8620518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a:solidFill>
                  <a:schemeClr val="bg1"/>
                </a:solidFill>
              </a:rPr>
              <a:t>The company currently has two application teams: </a:t>
            </a:r>
          </a:p>
          <a:p>
            <a:pPr marL="457200" indent="-457200">
              <a:buFont typeface="Arial" panose="020B0604020202020204" pitchFamily="34" charset="0"/>
              <a:buChar char="•"/>
            </a:pPr>
            <a:r>
              <a:rPr lang="en-US" sz="2800" dirty="0">
                <a:solidFill>
                  <a:schemeClr val="bg1"/>
                </a:solidFill>
              </a:rPr>
              <a:t>Development</a:t>
            </a:r>
          </a:p>
          <a:p>
            <a:pPr marL="457200" indent="-457200">
              <a:buFont typeface="Arial" panose="020B0604020202020204" pitchFamily="34" charset="0"/>
              <a:buChar char="•"/>
            </a:pPr>
            <a:r>
              <a:rPr lang="en-US" sz="2800" dirty="0">
                <a:solidFill>
                  <a:schemeClr val="bg1"/>
                </a:solidFill>
              </a:rPr>
              <a:t>Operations</a:t>
            </a:r>
          </a:p>
          <a:p>
            <a:pPr marL="457200" indent="-457200">
              <a:buFont typeface="Arial" panose="020B0604020202020204" pitchFamily="34" charset="0"/>
              <a:buChar char="•"/>
            </a:pPr>
            <a:endParaRPr lang="en-US" sz="2800" dirty="0">
              <a:solidFill>
                <a:schemeClr val="bg1"/>
              </a:solidFill>
            </a:endParaRPr>
          </a:p>
          <a:p>
            <a:r>
              <a:rPr lang="en-US" sz="2800" dirty="0">
                <a:solidFill>
                  <a:schemeClr val="bg1"/>
                </a:solidFill>
              </a:rPr>
              <a:t>Trey Research has a great deal of experience in developing applications in PHP for the LAMP stack </a:t>
            </a:r>
          </a:p>
          <a:p>
            <a:endParaRPr lang="en-US" sz="2800" dirty="0">
              <a:solidFill>
                <a:schemeClr val="bg1"/>
              </a:solidFill>
            </a:endParaRPr>
          </a:p>
          <a:p>
            <a:r>
              <a:rPr lang="en-US" sz="2800" dirty="0">
                <a:solidFill>
                  <a:schemeClr val="bg1"/>
                </a:solidFill>
              </a:rPr>
              <a:t>Marketing firm develops content for the site in Markdown for WordPress</a:t>
            </a:r>
          </a:p>
          <a:p>
            <a:endParaRPr lang="en-US" sz="2800" dirty="0">
              <a:solidFill>
                <a:schemeClr val="bg1"/>
              </a:solidFill>
            </a:endParaRPr>
          </a:p>
          <a:p>
            <a:r>
              <a:rPr lang="en-US" sz="2800" dirty="0">
                <a:solidFill>
                  <a:schemeClr val="bg1"/>
                </a:solidFill>
              </a:rPr>
              <a:t>Lack operational expertise and maturity to properly maintain their applications </a:t>
            </a:r>
          </a:p>
          <a:p>
            <a:endParaRPr lang="en-US" sz="2800" dirty="0">
              <a:solidFill>
                <a:schemeClr val="bg1"/>
              </a:solidFill>
            </a:endParaRPr>
          </a:p>
          <a:p>
            <a:r>
              <a:rPr lang="en-US" sz="2800" dirty="0">
                <a:solidFill>
                  <a:schemeClr val="bg1"/>
                </a:solidFill>
              </a:rPr>
              <a:t>They struggle with development and design practices, deployments, configuration management and scaling their application to meet the needs of the business</a:t>
            </a:r>
          </a:p>
        </p:txBody>
      </p:sp>
      <p:sp>
        <p:nvSpPr>
          <p:cNvPr id="4" name="Slide Number Placeholder 3"/>
          <p:cNvSpPr>
            <a:spLocks noGrp="1"/>
          </p:cNvSpPr>
          <p:nvPr>
            <p:ph type="sldNum" sz="quarter" idx="10"/>
          </p:nvPr>
        </p:nvSpPr>
        <p:spPr/>
        <p:txBody>
          <a:bodyPr/>
          <a:lstStyle/>
          <a:p>
            <a:fld id="{148D4592-6837-45C4-B65B-13E03ECAF0B2}" type="slidenum">
              <a:rPr lang="en-US" smtClean="0"/>
              <a:t>5</a:t>
            </a:fld>
            <a:endParaRPr lang="en-US" dirty="0"/>
          </a:p>
        </p:txBody>
      </p:sp>
    </p:spTree>
    <p:extLst>
      <p:ext uri="{BB962C8B-B14F-4D97-AF65-F5344CB8AC3E}">
        <p14:creationId xmlns:p14="http://schemas.microsoft.com/office/powerpoint/2010/main" val="1410404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Trey Research is currently running 32 web applications on a single physical 64 core server with 256GB of RAM and a multi-terabyte raid array. </a:t>
            </a:r>
          </a:p>
          <a:p>
            <a:endParaRPr lang="en-US" sz="1200" dirty="0">
              <a:solidFill>
                <a:schemeClr val="bg1"/>
              </a:solidFill>
            </a:endParaRPr>
          </a:p>
          <a:p>
            <a:r>
              <a:rPr lang="en-US" sz="1200" dirty="0">
                <a:solidFill>
                  <a:schemeClr val="bg1"/>
                </a:solidFill>
              </a:rPr>
              <a:t>These applications are running a combination of PHP, node.js and WordPress. The application code is written and maintained by the developers in house</a:t>
            </a:r>
          </a:p>
          <a:p>
            <a:endParaRPr lang="en-US" sz="1200" dirty="0">
              <a:solidFill>
                <a:schemeClr val="bg1"/>
              </a:solidFill>
            </a:endParaRPr>
          </a:p>
          <a:p>
            <a:r>
              <a:rPr lang="en-US" sz="1200" dirty="0">
                <a:solidFill>
                  <a:schemeClr val="bg1"/>
                </a:solidFill>
              </a:rPr>
              <a:t>On the Data Tier </a:t>
            </a:r>
            <a:r>
              <a:rPr lang="en-US" sz="1200" b="1" dirty="0">
                <a:solidFill>
                  <a:schemeClr val="bg1"/>
                </a:solidFill>
              </a:rPr>
              <a:t>Trey Research</a:t>
            </a:r>
            <a:r>
              <a:rPr lang="en-US" sz="1200" dirty="0">
                <a:solidFill>
                  <a:schemeClr val="bg1"/>
                </a:solidFill>
              </a:rPr>
              <a:t> has a single MySQL database server which houses several databases that range in size from 1 GB to 50 GB.  The server is a 24 cores with 128GB of RAM and is a single point of failure. </a:t>
            </a:r>
          </a:p>
          <a:p>
            <a:endParaRPr lang="en-US" sz="1200" dirty="0">
              <a:solidFill>
                <a:schemeClr val="bg1"/>
              </a:solidFill>
            </a:endParaRPr>
          </a:p>
          <a:p>
            <a:r>
              <a:rPr lang="en-US" sz="1200" dirty="0">
                <a:solidFill>
                  <a:schemeClr val="bg1"/>
                </a:solidFill>
              </a:rPr>
              <a:t>If the database or the server suffers from an outage the site is down hard. This is a huge customer dissatisfaction issue. Every hour the site is down costs Trey Research 100,000 EUR. </a:t>
            </a:r>
            <a:endParaRPr lang="en-US" sz="1100" dirty="0">
              <a:solidFill>
                <a:schemeClr val="bg1"/>
              </a:solidFill>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6</a:t>
            </a:fld>
            <a:endParaRPr lang="en-US" dirty="0"/>
          </a:p>
        </p:txBody>
      </p:sp>
    </p:spTree>
    <p:extLst>
      <p:ext uri="{BB962C8B-B14F-4D97-AF65-F5344CB8AC3E}">
        <p14:creationId xmlns:p14="http://schemas.microsoft.com/office/powerpoint/2010/main" val="3767611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During the summer periods or extended marketing campaigns Trey Research is finding that they run out of server capacity and some of their potential web customers experience timeouts </a:t>
            </a:r>
          </a:p>
          <a:p>
            <a:endParaRPr lang="en-US" sz="1200" dirty="0">
              <a:solidFill>
                <a:schemeClr val="bg1"/>
              </a:solidFill>
            </a:endParaRPr>
          </a:p>
          <a:p>
            <a:r>
              <a:rPr lang="en-US" sz="1200" dirty="0">
                <a:solidFill>
                  <a:schemeClr val="bg1"/>
                </a:solidFill>
              </a:rPr>
              <a:t>They also find that much of the static content such as PDF product flyers are taking an extended period of time to download from more remote regions such as South East Asia, which has led to poor user feedback</a:t>
            </a:r>
          </a:p>
          <a:p>
            <a:endParaRPr lang="en-US" sz="1200" dirty="0">
              <a:solidFill>
                <a:schemeClr val="bg1"/>
              </a:solidFill>
            </a:endParaRPr>
          </a:p>
          <a:p>
            <a:r>
              <a:rPr lang="en-US" sz="1200" dirty="0">
                <a:solidFill>
                  <a:schemeClr val="bg1"/>
                </a:solidFill>
              </a:rPr>
              <a:t>As they move into Asia this is a huge concern as they don’t currently have a point of presence there</a:t>
            </a:r>
          </a:p>
          <a:p>
            <a:endParaRPr lang="en-US" sz="1200" dirty="0">
              <a:solidFill>
                <a:schemeClr val="bg1"/>
              </a:solidFill>
            </a:endParaRPr>
          </a:p>
          <a:p>
            <a:r>
              <a:rPr lang="en-US" sz="1200" dirty="0">
                <a:solidFill>
                  <a:schemeClr val="bg1"/>
                </a:solidFill>
              </a:rPr>
              <a:t>Ursula Karalov, VP of Sales states, “We just can’t afford to lose anymore sales due to our web site being down or slow.”</a:t>
            </a:r>
            <a:endParaRPr lang="en-US" sz="1100"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7</a:t>
            </a:fld>
            <a:endParaRPr lang="en-US" dirty="0"/>
          </a:p>
        </p:txBody>
      </p:sp>
    </p:spTree>
    <p:extLst>
      <p:ext uri="{BB962C8B-B14F-4D97-AF65-F5344CB8AC3E}">
        <p14:creationId xmlns:p14="http://schemas.microsoft.com/office/powerpoint/2010/main" val="4793872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The CTO, David Smith, wants to enable much faster deployment times for their applications as well as ensure that all servers in the farm in fact have the same configurations and files deployed. “When we deploy our applications the team manually FTP’s files into our production environment”. </a:t>
            </a:r>
          </a:p>
          <a:p>
            <a:endParaRPr lang="en-US" sz="1200" dirty="0">
              <a:solidFill>
                <a:schemeClr val="bg1"/>
              </a:solidFill>
            </a:endParaRPr>
          </a:p>
          <a:p>
            <a:r>
              <a:rPr lang="en-US" sz="1200" dirty="0">
                <a:solidFill>
                  <a:schemeClr val="bg1"/>
                </a:solidFill>
              </a:rPr>
              <a:t>This process makes it quite difficult and prone to errors given the different environments maintained including Test, Staging and Production. </a:t>
            </a:r>
          </a:p>
          <a:p>
            <a:endParaRPr lang="en-US" sz="1200" dirty="0">
              <a:solidFill>
                <a:schemeClr val="bg1"/>
              </a:solidFill>
            </a:endParaRPr>
          </a:p>
          <a:p>
            <a:r>
              <a:rPr lang="en-US" sz="1200" dirty="0">
                <a:solidFill>
                  <a:schemeClr val="bg1"/>
                </a:solidFill>
              </a:rPr>
              <a:t>Mr. Smith says, “This complexity means that the team is reluctant to rapidly implement hotfixes and minor releases, so right now we release only once a quarter even when we know there are bugs that could and should be fixed in-line with our 3 week sprints and bi-weekly bug bashes.” </a:t>
            </a:r>
            <a:endParaRPr lang="en-US" sz="1100" dirty="0">
              <a:solidFill>
                <a:schemeClr val="bg1"/>
              </a:solidFill>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8</a:t>
            </a:fld>
            <a:endParaRPr lang="en-US" dirty="0"/>
          </a:p>
        </p:txBody>
      </p:sp>
    </p:spTree>
    <p:extLst>
      <p:ext uri="{BB962C8B-B14F-4D97-AF65-F5344CB8AC3E}">
        <p14:creationId xmlns:p14="http://schemas.microsoft.com/office/powerpoint/2010/main" val="4531459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The in-house developers primarily use Eclipse for their development IDE and leverage a combination of GitHub repos to store code and a Jenkins server with nodes to do builds </a:t>
            </a:r>
          </a:p>
          <a:p>
            <a:endParaRPr lang="en-US" sz="1200" dirty="0">
              <a:solidFill>
                <a:schemeClr val="bg1"/>
              </a:solidFill>
            </a:endParaRPr>
          </a:p>
          <a:p>
            <a:r>
              <a:rPr lang="en-US" sz="1200" dirty="0">
                <a:solidFill>
                  <a:schemeClr val="bg1"/>
                </a:solidFill>
              </a:rPr>
              <a:t>They have yet to implement any deployment pipelines as they don’t have a configuration management infrastructure. This means that once Jenkins does their builds they are rolled out manually to which ever environment they are destined for and that information is very prone to human mistakes and oversights</a:t>
            </a:r>
          </a:p>
          <a:p>
            <a:endParaRPr lang="en-US" sz="1200" dirty="0">
              <a:solidFill>
                <a:schemeClr val="bg1"/>
              </a:solidFill>
            </a:endParaRPr>
          </a:p>
          <a:p>
            <a:r>
              <a:rPr lang="en-US" sz="1200" dirty="0">
                <a:solidFill>
                  <a:schemeClr val="bg1"/>
                </a:solidFill>
              </a:rPr>
              <a:t>On the other hand, the marketing firm writes their code in markdown and provides updates to Trey Research via Dropbox which has been a huge pain point. </a:t>
            </a:r>
          </a:p>
          <a:p>
            <a:endParaRPr lang="en-US" sz="1200" dirty="0">
              <a:solidFill>
                <a:schemeClr val="bg1"/>
              </a:solidFill>
            </a:endParaRPr>
          </a:p>
          <a:p>
            <a:r>
              <a:rPr lang="en-US" sz="1200" dirty="0">
                <a:solidFill>
                  <a:schemeClr val="bg1"/>
                </a:solidFill>
              </a:rPr>
              <a:t>“This is just another place for things to get confusing with a complex folder structure that seems to be a moving target”, says Tim LaMar Lead Systems Administrator from Trey Research’s Operations. “We have to look for emails form either the project manager or their Dev team to know that there is an update coming our way for the site.”</a:t>
            </a:r>
          </a:p>
        </p:txBody>
      </p:sp>
      <p:sp>
        <p:nvSpPr>
          <p:cNvPr id="4" name="Slide Number Placeholder 3"/>
          <p:cNvSpPr>
            <a:spLocks noGrp="1"/>
          </p:cNvSpPr>
          <p:nvPr>
            <p:ph type="sldNum" sz="quarter" idx="10"/>
          </p:nvPr>
        </p:nvSpPr>
        <p:spPr/>
        <p:txBody>
          <a:bodyPr/>
          <a:lstStyle/>
          <a:p>
            <a:fld id="{148D4592-6837-45C4-B65B-13E03ECAF0B2}" type="slidenum">
              <a:rPr lang="en-US" smtClean="0"/>
              <a:t>9</a:t>
            </a:fld>
            <a:endParaRPr lang="en-US" dirty="0"/>
          </a:p>
        </p:txBody>
      </p:sp>
    </p:spTree>
    <p:extLst>
      <p:ext uri="{BB962C8B-B14F-4D97-AF65-F5344CB8AC3E}">
        <p14:creationId xmlns:p14="http://schemas.microsoft.com/office/powerpoint/2010/main" val="28569711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279677539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35371372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3688456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17180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dirty="0"/>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dirty="0"/>
              <a:t>Click to edit Master text styles</a:t>
            </a:r>
          </a:p>
        </p:txBody>
      </p:sp>
    </p:spTree>
    <p:extLst>
      <p:ext uri="{BB962C8B-B14F-4D97-AF65-F5344CB8AC3E}">
        <p14:creationId xmlns:p14="http://schemas.microsoft.com/office/powerpoint/2010/main" val="294595023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dirty="0"/>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dirty="0"/>
              <a:t>Click to edit Master text styles</a:t>
            </a:r>
          </a:p>
        </p:txBody>
      </p:sp>
    </p:spTree>
    <p:extLst>
      <p:ext uri="{BB962C8B-B14F-4D97-AF65-F5344CB8AC3E}">
        <p14:creationId xmlns:p14="http://schemas.microsoft.com/office/powerpoint/2010/main" val="514697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3962908201"/>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942011908"/>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2334997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4915496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4033453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0376525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Tree>
    <p:extLst>
      <p:ext uri="{BB962C8B-B14F-4D97-AF65-F5344CB8AC3E}">
        <p14:creationId xmlns:p14="http://schemas.microsoft.com/office/powerpoint/2010/main" val="1053439331"/>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29914012"/>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2893923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29643366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7497089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8915742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934757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462293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71726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176831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33727791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949196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7091458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6771346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201220696"/>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24346488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122870064"/>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078120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937661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65610899"/>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693105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4097682965"/>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1039347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28203821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40762707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4241538"/>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3655813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5467540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6621438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05930013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dirty="0"/>
              <a:t>Click to edit Master title style</a:t>
            </a:r>
          </a:p>
        </p:txBody>
      </p:sp>
    </p:spTree>
    <p:extLst>
      <p:ext uri="{BB962C8B-B14F-4D97-AF65-F5344CB8AC3E}">
        <p14:creationId xmlns:p14="http://schemas.microsoft.com/office/powerpoint/2010/main" val="3823967286"/>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9247945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4341605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09323450"/>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20382504"/>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155127167"/>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401956611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0353782"/>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890903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0121249"/>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85940678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endParaRPr lang="en-US" dirty="0"/>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206956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3485073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237379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dirty="0"/>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91353400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dirty="0"/>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032640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dirty="0"/>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a:t>Click to edit </a:t>
            </a:r>
            <a:br>
              <a:rPr lang="en-US" dirty="0"/>
            </a:br>
            <a:r>
              <a:rPr lang="en-US" dirty="0"/>
              <a:t>Master text styles</a:t>
            </a:r>
          </a:p>
        </p:txBody>
      </p:sp>
    </p:spTree>
    <p:extLst>
      <p:ext uri="{BB962C8B-B14F-4D97-AF65-F5344CB8AC3E}">
        <p14:creationId xmlns:p14="http://schemas.microsoft.com/office/powerpoint/2010/main" val="165399022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slideLayout" Target="../slideLayouts/slideLayout21.xml"/><Relationship Id="rId3" Type="http://schemas.openxmlformats.org/officeDocument/2006/relationships/slideLayout" Target="../slideLayouts/slideLayout6.xml"/><Relationship Id="rId21" Type="http://schemas.openxmlformats.org/officeDocument/2006/relationships/slideLayout" Target="../slideLayouts/slideLayout24.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20" Type="http://schemas.openxmlformats.org/officeDocument/2006/relationships/slideLayout" Target="../slideLayouts/slideLayout23.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19" Type="http://schemas.openxmlformats.org/officeDocument/2006/relationships/slideLayout" Target="../slideLayouts/slideLayout22.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theme" Target="../theme/theme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theme" Target="../theme/theme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10" Type="http://schemas.openxmlformats.org/officeDocument/2006/relationships/slideLayout" Target="../slideLayouts/slideLayout52.xml"/><Relationship Id="rId19" Type="http://schemas.openxmlformats.org/officeDocument/2006/relationships/slideLayout" Target="../slideLayouts/slideLayout61.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1413117104"/>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40086946"/>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1617366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 id="2147483724"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49.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4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16.tiff"/><Relationship Id="rId4" Type="http://schemas.openxmlformats.org/officeDocument/2006/relationships/image" Target="../media/image15.tiff"/></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OSS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situation </a:t>
            </a:r>
            <a:r>
              <a:rPr lang="en-US" sz="4400" i="1" dirty="0">
                <a:solidFill>
                  <a:schemeClr val="bg1"/>
                </a:solidFill>
              </a:rPr>
              <a:t>(continued)</a:t>
            </a:r>
          </a:p>
        </p:txBody>
      </p:sp>
      <p:sp>
        <p:nvSpPr>
          <p:cNvPr id="3" name="Content Placeholder 2"/>
          <p:cNvSpPr>
            <a:spLocks noGrp="1"/>
          </p:cNvSpPr>
          <p:nvPr>
            <p:ph sz="quarter" idx="10"/>
          </p:nvPr>
        </p:nvSpPr>
        <p:spPr>
          <a:xfrm>
            <a:off x="269239" y="1663947"/>
            <a:ext cx="10757098" cy="3139321"/>
          </a:xfrm>
        </p:spPr>
        <p:txBody>
          <a:bodyPr/>
          <a:lstStyle/>
          <a:p>
            <a:r>
              <a:rPr lang="en-US" sz="3200" dirty="0">
                <a:solidFill>
                  <a:schemeClr val="bg1"/>
                </a:solidFill>
                <a:latin typeface="Segoe UI Semilight" panose="020B0402040204020203" pitchFamily="34" charset="0"/>
                <a:cs typeface="Segoe UI Semilight" panose="020B0402040204020203" pitchFamily="34" charset="0"/>
              </a:rPr>
              <a:t>Developers test code changes locally, then check in changes to a GitHub.</a:t>
            </a:r>
          </a:p>
          <a:p>
            <a:r>
              <a:rPr lang="en-US" sz="3200" dirty="0">
                <a:solidFill>
                  <a:schemeClr val="bg1"/>
                </a:solidFill>
                <a:latin typeface="Segoe UI Semilight" panose="020B0402040204020203" pitchFamily="34" charset="0"/>
                <a:cs typeface="Segoe UI Semilight" panose="020B0402040204020203" pitchFamily="34" charset="0"/>
              </a:rPr>
              <a:t>Latest bits are pushed straight to production resulting in outages due to environment differences.</a:t>
            </a:r>
          </a:p>
          <a:p>
            <a:r>
              <a:rPr lang="en-US" sz="3200" dirty="0">
                <a:solidFill>
                  <a:schemeClr val="bg1"/>
                </a:solidFill>
                <a:latin typeface="Segoe UI Semilight" panose="020B0402040204020203" pitchFamily="34" charset="0"/>
                <a:cs typeface="Segoe UI Semilight" panose="020B0402040204020203" pitchFamily="34" charset="0"/>
              </a:rPr>
              <a:t>Trey Research’s CTO is open to leveraging Azure PaaS.</a:t>
            </a:r>
          </a:p>
          <a:p>
            <a:r>
              <a:rPr lang="en-US" sz="3200" dirty="0">
                <a:solidFill>
                  <a:schemeClr val="bg1"/>
                </a:solidFill>
                <a:latin typeface="Segoe UI Semilight" panose="020B0402040204020203" pitchFamily="34" charset="0"/>
                <a:cs typeface="Segoe UI Semilight" panose="020B0402040204020203" pitchFamily="34" charset="0"/>
              </a:rPr>
              <a:t>Database uptime is paramount.</a:t>
            </a:r>
          </a:p>
        </p:txBody>
      </p:sp>
    </p:spTree>
    <p:extLst>
      <p:ext uri="{BB962C8B-B14F-4D97-AF65-F5344CB8AC3E}">
        <p14:creationId xmlns:p14="http://schemas.microsoft.com/office/powerpoint/2010/main" val="166554351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23735"/>
            <a:ext cx="11494682" cy="896518"/>
          </a:xfrm>
        </p:spPr>
        <p:txBody>
          <a:bodyPr/>
          <a:lstStyle/>
          <a:p>
            <a:r>
              <a:rPr lang="en-US" sz="4400" dirty="0">
                <a:solidFill>
                  <a:schemeClr val="bg1"/>
                </a:solidFill>
              </a:rPr>
              <a:t>Trey Research environment</a:t>
            </a:r>
          </a:p>
        </p:txBody>
      </p:sp>
      <p:pic>
        <p:nvPicPr>
          <p:cNvPr id="4" name="Picture 3" descr="Current Environment diagram&#10;&#10;At a high level, the Current Environment is split by a firewall between Corp and DMZ. Products used include eclipse, nodeJS, php, W, MySQL, and Jenkins."/>
          <p:cNvPicPr>
            <a:picLocks noChangeAspect="1"/>
          </p:cNvPicPr>
          <p:nvPr/>
        </p:nvPicPr>
        <p:blipFill>
          <a:blip r:embed="rId3"/>
          <a:stretch>
            <a:fillRect/>
          </a:stretch>
        </p:blipFill>
        <p:spPr>
          <a:xfrm>
            <a:off x="1006639" y="960468"/>
            <a:ext cx="10178723" cy="5668152"/>
          </a:xfrm>
          <a:prstGeom prst="rect">
            <a:avLst/>
          </a:prstGeom>
        </p:spPr>
      </p:pic>
    </p:spTree>
    <p:extLst>
      <p:ext uri="{BB962C8B-B14F-4D97-AF65-F5344CB8AC3E}">
        <p14:creationId xmlns:p14="http://schemas.microsoft.com/office/powerpoint/2010/main" val="176884655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needs</a:t>
            </a:r>
          </a:p>
        </p:txBody>
      </p:sp>
      <p:sp>
        <p:nvSpPr>
          <p:cNvPr id="3" name="Content Placeholder 2"/>
          <p:cNvSpPr>
            <a:spLocks noGrp="1"/>
          </p:cNvSpPr>
          <p:nvPr>
            <p:ph sz="quarter" idx="10"/>
          </p:nvPr>
        </p:nvSpPr>
        <p:spPr>
          <a:xfrm>
            <a:off x="268934" y="1346997"/>
            <a:ext cx="11617961" cy="5219891"/>
          </a:xfrm>
        </p:spPr>
        <p:txBody>
          <a:bodyPr/>
          <a:lstStyle/>
          <a:p>
            <a:pPr lvl="0" fontAlgn="ctr"/>
            <a:r>
              <a:rPr lang="en-US" sz="3200" dirty="0">
                <a:solidFill>
                  <a:schemeClr val="bg1"/>
                </a:solidFill>
                <a:latin typeface="Segoe UI Semilight" panose="020B0402040204020203" pitchFamily="34" charset="0"/>
                <a:cs typeface="Segoe UI Semilight" panose="020B0402040204020203" pitchFamily="34" charset="0"/>
              </a:rPr>
              <a:t>Easily deploy and scale their web applications.</a:t>
            </a:r>
          </a:p>
          <a:p>
            <a:pPr lvl="0" fontAlgn="ctr"/>
            <a:r>
              <a:rPr lang="en-US" sz="3200" dirty="0">
                <a:solidFill>
                  <a:schemeClr val="bg1"/>
                </a:solidFill>
                <a:latin typeface="Segoe UI Semilight" panose="020B0402040204020203" pitchFamily="34" charset="0"/>
                <a:cs typeface="Segoe UI Semilight" panose="020B0402040204020203" pitchFamily="34" charset="0"/>
              </a:rPr>
              <a:t>Geo-redundant and scalable MySQL backend (active-passive).</a:t>
            </a:r>
          </a:p>
          <a:p>
            <a:pPr lvl="0" fontAlgn="ctr"/>
            <a:r>
              <a:rPr lang="en-US" sz="3200" dirty="0">
                <a:solidFill>
                  <a:schemeClr val="bg1"/>
                </a:solidFill>
                <a:latin typeface="Segoe UI Semilight" panose="020B0402040204020203" pitchFamily="34" charset="0"/>
                <a:cs typeface="Segoe UI Semilight" panose="020B0402040204020203" pitchFamily="34" charset="0"/>
              </a:rPr>
              <a:t>Code validation from test environment leveraging investments in Jenkins, Git, and Dropbox.</a:t>
            </a:r>
          </a:p>
          <a:p>
            <a:pPr lvl="0" fontAlgn="ctr"/>
            <a:r>
              <a:rPr lang="en-US" sz="3200" dirty="0">
                <a:solidFill>
                  <a:schemeClr val="bg1"/>
                </a:solidFill>
                <a:latin typeface="Segoe UI Semilight" panose="020B0402040204020203" pitchFamily="34" charset="0"/>
                <a:cs typeface="Segoe UI Semilight" panose="020B0402040204020203" pitchFamily="34" charset="0"/>
              </a:rPr>
              <a:t>No longer wants to manage build server environment on-premises.</a:t>
            </a:r>
          </a:p>
          <a:p>
            <a:pPr lvl="0" fontAlgn="ctr"/>
            <a:r>
              <a:rPr lang="en-US" sz="3200" dirty="0">
                <a:solidFill>
                  <a:schemeClr val="bg1"/>
                </a:solidFill>
                <a:latin typeface="Segoe UI Semilight" panose="020B0402040204020203" pitchFamily="34" charset="0"/>
                <a:cs typeface="Segoe UI Semilight" panose="020B0402040204020203" pitchFamily="34" charset="0"/>
              </a:rPr>
              <a:t>Ensure that existing development tools are retained and compatible with any new solution.</a:t>
            </a:r>
          </a:p>
          <a:p>
            <a:pPr fontAlgn="ctr"/>
            <a:r>
              <a:rPr lang="en-US" sz="3200" dirty="0">
                <a:solidFill>
                  <a:schemeClr val="bg1"/>
                </a:solidFill>
                <a:latin typeface="Segoe UI Semilight" panose="020B0402040204020203" pitchFamily="34" charset="0"/>
                <a:cs typeface="Segoe UI Semilight" panose="020B0402040204020203" pitchFamily="34" charset="0"/>
              </a:rPr>
              <a:t>Increase performance for remote users.</a:t>
            </a:r>
          </a:p>
          <a:p>
            <a:pPr fontAlgn="ctr"/>
            <a:r>
              <a:rPr lang="en-US" sz="3200" dirty="0">
                <a:solidFill>
                  <a:schemeClr val="bg1"/>
                </a:solidFill>
                <a:latin typeface="Segoe UI Semilight" panose="020B0402040204020203" pitchFamily="34" charset="0"/>
                <a:cs typeface="Segoe UI Semilight" panose="020B0402040204020203" pitchFamily="34" charset="0"/>
              </a:rPr>
              <a:t>Lower total cost of ownership (TCO).</a:t>
            </a:r>
          </a:p>
        </p:txBody>
      </p:sp>
    </p:spTree>
    <p:extLst>
      <p:ext uri="{BB962C8B-B14F-4D97-AF65-F5344CB8AC3E}">
        <p14:creationId xmlns:p14="http://schemas.microsoft.com/office/powerpoint/2010/main" val="2631721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cs typeface="Segoe UI Semilight" panose="020B0402040204020203" pitchFamily="34" charset="0"/>
              </a:rPr>
              <a:t>Customer objections</a:t>
            </a:r>
          </a:p>
        </p:txBody>
      </p:sp>
      <p:sp>
        <p:nvSpPr>
          <p:cNvPr id="3" name="Content Placeholder 2"/>
          <p:cNvSpPr>
            <a:spLocks noGrp="1"/>
          </p:cNvSpPr>
          <p:nvPr>
            <p:ph sz="quarter" idx="10"/>
          </p:nvPr>
        </p:nvSpPr>
        <p:spPr>
          <a:xfrm>
            <a:off x="269238" y="1416811"/>
            <a:ext cx="11494377" cy="4662712"/>
          </a:xfrm>
        </p:spPr>
        <p:txBody>
          <a:bodyPr/>
          <a:lstStyle/>
          <a:p>
            <a:pPr lvl="0"/>
            <a:r>
              <a:rPr lang="en-US" sz="3600" dirty="0">
                <a:solidFill>
                  <a:schemeClr val="bg1"/>
                </a:solidFill>
                <a:latin typeface="Segoe UI Light" panose="020B0502040204020203" pitchFamily="34" charset="0"/>
                <a:cs typeface="Segoe UI Light" panose="020B0502040204020203" pitchFamily="34" charset="0"/>
              </a:rPr>
              <a:t>Is Azure only for Windows workloads?</a:t>
            </a:r>
          </a:p>
          <a:p>
            <a:pPr lvl="0"/>
            <a:r>
              <a:rPr lang="en-US" sz="3600" dirty="0">
                <a:solidFill>
                  <a:schemeClr val="bg1"/>
                </a:solidFill>
                <a:latin typeface="Segoe UI Light" panose="020B0502040204020203" pitchFamily="34" charset="0"/>
                <a:cs typeface="Segoe UI Light" panose="020B0502040204020203" pitchFamily="34" charset="0"/>
              </a:rPr>
              <a:t>What does Microsoft know about PHP &amp; LAMP stack?</a:t>
            </a:r>
          </a:p>
          <a:p>
            <a:pPr lvl="0"/>
            <a:r>
              <a:rPr lang="en-US" sz="3600" dirty="0">
                <a:solidFill>
                  <a:schemeClr val="bg1"/>
                </a:solidFill>
                <a:latin typeface="Segoe UI Light" panose="020B0502040204020203" pitchFamily="34" charset="0"/>
                <a:cs typeface="Segoe UI Light" panose="020B0502040204020203" pitchFamily="34" charset="0"/>
              </a:rPr>
              <a:t>Can we debug our applications using Eclipse against Azure Web Apps?</a:t>
            </a:r>
          </a:p>
          <a:p>
            <a:pPr lvl="0"/>
            <a:r>
              <a:rPr lang="en-US" sz="3600" dirty="0">
                <a:solidFill>
                  <a:schemeClr val="bg1"/>
                </a:solidFill>
                <a:latin typeface="Segoe UI Light" panose="020B0502040204020203" pitchFamily="34" charset="0"/>
                <a:cs typeface="Segoe UI Light" panose="020B0502040204020203" pitchFamily="34" charset="0"/>
              </a:rPr>
              <a:t>We simply cannot move to Microsoft SQL Server, and we do not want to deal with the issues of the MySQL VMs anymore!</a:t>
            </a:r>
          </a:p>
          <a:p>
            <a:pPr lvl="0"/>
            <a:endParaRPr lang="en-US" sz="2800" dirty="0">
              <a:solidFill>
                <a:schemeClr val="bg1"/>
              </a:solidFill>
            </a:endParaRPr>
          </a:p>
          <a:p>
            <a:pPr lvl="0"/>
            <a:endParaRPr lang="en-US" sz="3200" dirty="0">
              <a:solidFill>
                <a:schemeClr val="bg1"/>
              </a:solidFill>
            </a:endParaRPr>
          </a:p>
          <a:p>
            <a:pPr lvl="0"/>
            <a:endParaRPr lang="en-US" sz="2400" dirty="0">
              <a:solidFill>
                <a:schemeClr val="bg1"/>
              </a:solidFill>
            </a:endParaRPr>
          </a:p>
        </p:txBody>
      </p:sp>
    </p:spTree>
    <p:extLst>
      <p:ext uri="{BB962C8B-B14F-4D97-AF65-F5344CB8AC3E}">
        <p14:creationId xmlns:p14="http://schemas.microsoft.com/office/powerpoint/2010/main" val="335805433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231BC-DBD0-4D6D-8DB2-8CCB9FA65DBF}"/>
              </a:ext>
            </a:extLst>
          </p:cNvPr>
          <p:cNvSpPr>
            <a:spLocks noGrp="1"/>
          </p:cNvSpPr>
          <p:nvPr>
            <p:ph type="title"/>
          </p:nvPr>
        </p:nvSpPr>
        <p:spPr/>
        <p:txBody>
          <a:bodyPr/>
          <a:lstStyle/>
          <a:p>
            <a:r>
              <a:rPr lang="en-US" sz="4400" dirty="0"/>
              <a:t>Common scenarios</a:t>
            </a:r>
          </a:p>
        </p:txBody>
      </p:sp>
      <p:sp>
        <p:nvSpPr>
          <p:cNvPr id="12" name="TextBox 11">
            <a:extLst>
              <a:ext uri="{FF2B5EF4-FFF2-40B4-BE49-F238E27FC236}">
                <a16:creationId xmlns:a16="http://schemas.microsoft.com/office/drawing/2014/main" id="{BB7B69BE-0BF3-488B-B149-D6D432A65F0D}"/>
              </a:ext>
            </a:extLst>
          </p:cNvPr>
          <p:cNvSpPr txBox="1"/>
          <p:nvPr/>
        </p:nvSpPr>
        <p:spPr>
          <a:xfrm>
            <a:off x="269240" y="1213307"/>
            <a:ext cx="5889997" cy="349326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1"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rPr>
              <a:t>Azure Infrastructure as a Service (IaaS)</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sz="2400" dirty="0">
                <a:gradFill>
                  <a:gsLst>
                    <a:gs pos="2917">
                      <a:srgbClr val="FFFFFF"/>
                    </a:gs>
                    <a:gs pos="30000">
                      <a:srgbClr val="FFFFFF"/>
                    </a:gs>
                  </a:gsLst>
                  <a:lin ang="5400000" scaled="0"/>
                </a:gradFill>
                <a:latin typeface="Segoe UI Semilight"/>
              </a:rPr>
              <a:t>Virtual Machines</a:t>
            </a:r>
          </a:p>
          <a:p>
            <a:pPr marL="342900" indent="-342900">
              <a:lnSpc>
                <a:spcPct val="90000"/>
              </a:lnSpc>
              <a:spcAft>
                <a:spcPts val="600"/>
              </a:spcAft>
              <a:buFont typeface="Arial" panose="020B0604020202020204" pitchFamily="34" charset="0"/>
              <a:buChar char="•"/>
            </a:pPr>
            <a:r>
              <a:rPr lang="en-US" sz="2400" dirty="0">
                <a:gradFill>
                  <a:gsLst>
                    <a:gs pos="2917">
                      <a:srgbClr val="FFFFFF"/>
                    </a:gs>
                    <a:gs pos="30000">
                      <a:srgbClr val="FFFFFF"/>
                    </a:gs>
                  </a:gsLst>
                  <a:lin ang="5400000" scaled="0"/>
                </a:gradFill>
              </a:rPr>
              <a:t>Virtual Network</a:t>
            </a:r>
            <a:endParaRPr lang="en-US" sz="2400" dirty="0">
              <a:gradFill>
                <a:gsLst>
                  <a:gs pos="2917">
                    <a:srgbClr val="FFFFFF"/>
                  </a:gs>
                  <a:gs pos="30000">
                    <a:srgbClr val="FFFFFF"/>
                  </a:gs>
                </a:gsLst>
                <a:lin ang="5400000" scaled="0"/>
              </a:gradFill>
              <a:latin typeface="Segoe UI Semilight"/>
            </a:endParaRP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rPr>
              <a:t>Jenkins (Image Gallery)</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rPr>
              <a:t>Load Balancers</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sz="2400" dirty="0">
                <a:gradFill>
                  <a:gsLst>
                    <a:gs pos="2917">
                      <a:srgbClr val="FFFFFF"/>
                    </a:gs>
                    <a:gs pos="30000">
                      <a:srgbClr val="FFFFFF"/>
                    </a:gs>
                  </a:gsLst>
                  <a:lin ang="5400000" scaled="0"/>
                </a:gradFill>
                <a:latin typeface="Segoe UI Semilight"/>
              </a:rPr>
              <a:t>Traffic Manager</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rPr>
              <a:t>Content Delivery Network</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sz="2400" dirty="0">
                <a:gradFill>
                  <a:gsLst>
                    <a:gs pos="2917">
                      <a:srgbClr val="FFFFFF"/>
                    </a:gs>
                    <a:gs pos="30000">
                      <a:srgbClr val="FFFFFF"/>
                    </a:gs>
                  </a:gsLst>
                  <a:lin ang="5400000" scaled="0"/>
                </a:gradFill>
                <a:latin typeface="Segoe UI Semilight"/>
              </a:rPr>
              <a:t>Storage</a:t>
            </a:r>
            <a:endParaRPr kumimoji="0" lang="en-US" sz="24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endParaRPr>
          </a:p>
        </p:txBody>
      </p:sp>
      <p:pic>
        <p:nvPicPr>
          <p:cNvPr id="4" name="Picture 3" descr="An image that shows icons for virtual machines, virtual networks, marketplace, gateways, CDN, storage and traffic manager." title="Common Scenarios">
            <a:extLst>
              <a:ext uri="{FF2B5EF4-FFF2-40B4-BE49-F238E27FC236}">
                <a16:creationId xmlns:a16="http://schemas.microsoft.com/office/drawing/2014/main" id="{94F63063-219C-47E4-8091-EC6D7679B3D6}"/>
              </a:ext>
            </a:extLst>
          </p:cNvPr>
          <p:cNvPicPr>
            <a:picLocks noChangeAspect="1"/>
          </p:cNvPicPr>
          <p:nvPr/>
        </p:nvPicPr>
        <p:blipFill>
          <a:blip r:embed="rId3"/>
          <a:stretch>
            <a:fillRect/>
          </a:stretch>
        </p:blipFill>
        <p:spPr>
          <a:xfrm>
            <a:off x="6664167" y="1455912"/>
            <a:ext cx="3771928" cy="4252944"/>
          </a:xfrm>
          <a:prstGeom prst="rect">
            <a:avLst/>
          </a:prstGeom>
        </p:spPr>
      </p:pic>
    </p:spTree>
    <p:extLst>
      <p:ext uri="{BB962C8B-B14F-4D97-AF65-F5344CB8AC3E}">
        <p14:creationId xmlns:p14="http://schemas.microsoft.com/office/powerpoint/2010/main" val="327635984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231BC-DBD0-4D6D-8DB2-8CCB9FA65DBF}"/>
              </a:ext>
            </a:extLst>
          </p:cNvPr>
          <p:cNvSpPr>
            <a:spLocks noGrp="1"/>
          </p:cNvSpPr>
          <p:nvPr>
            <p:ph type="title"/>
          </p:nvPr>
        </p:nvSpPr>
        <p:spPr/>
        <p:txBody>
          <a:bodyPr/>
          <a:lstStyle/>
          <a:p>
            <a:r>
              <a:rPr lang="en-US" sz="4400" dirty="0"/>
              <a:t>Common scenarios</a:t>
            </a:r>
          </a:p>
        </p:txBody>
      </p:sp>
      <p:sp>
        <p:nvSpPr>
          <p:cNvPr id="12" name="TextBox 11">
            <a:extLst>
              <a:ext uri="{FF2B5EF4-FFF2-40B4-BE49-F238E27FC236}">
                <a16:creationId xmlns:a16="http://schemas.microsoft.com/office/drawing/2014/main" id="{BB7B69BE-0BF3-488B-B149-D6D432A65F0D}"/>
              </a:ext>
            </a:extLst>
          </p:cNvPr>
          <p:cNvSpPr txBox="1"/>
          <p:nvPr/>
        </p:nvSpPr>
        <p:spPr>
          <a:xfrm>
            <a:off x="269240" y="1213307"/>
            <a:ext cx="5889997" cy="5539978"/>
          </a:xfrm>
          <a:prstGeom prst="rect">
            <a:avLst/>
          </a:prstGeom>
          <a:noFill/>
        </p:spPr>
        <p:txBody>
          <a:bodyPr wrap="square" lIns="182880" tIns="146304" rIns="182880" bIns="146304" rtlCol="0">
            <a:spAutoFit/>
          </a:bodyPr>
          <a:lstStyle/>
          <a:p>
            <a:pPr lvl="0">
              <a:lnSpc>
                <a:spcPct val="90000"/>
              </a:lnSpc>
              <a:spcAft>
                <a:spcPts val="600"/>
              </a:spcAft>
              <a:defRPr/>
            </a:pPr>
            <a:r>
              <a:rPr lang="en-US" sz="2400" b="1" dirty="0">
                <a:gradFill>
                  <a:gsLst>
                    <a:gs pos="2917">
                      <a:srgbClr val="FFFFFF"/>
                    </a:gs>
                    <a:gs pos="30000">
                      <a:srgbClr val="FFFFFF"/>
                    </a:gs>
                  </a:gsLst>
                  <a:lin ang="5400000" scaled="0"/>
                </a:gradFill>
              </a:rPr>
              <a:t>Azure Platform as a Service (PaaS)</a:t>
            </a:r>
          </a:p>
          <a:p>
            <a:pPr marL="342900" lvl="0" indent="-342900">
              <a:lnSpc>
                <a:spcPct val="90000"/>
              </a:lnSpc>
              <a:spcAft>
                <a:spcPts val="600"/>
              </a:spcAft>
              <a:buFont typeface="Arial" panose="020B0604020202020204" pitchFamily="34" charset="0"/>
              <a:buChar char="•"/>
              <a:defRPr/>
            </a:pPr>
            <a:r>
              <a:rPr lang="en-US" sz="2400" dirty="0">
                <a:gradFill>
                  <a:gsLst>
                    <a:gs pos="2917">
                      <a:srgbClr val="FFFFFF"/>
                    </a:gs>
                    <a:gs pos="30000">
                      <a:srgbClr val="FFFFFF"/>
                    </a:gs>
                  </a:gsLst>
                  <a:lin ang="5400000" scaled="0"/>
                </a:gradFill>
              </a:rPr>
              <a:t>Azure Database for MySQL</a:t>
            </a:r>
          </a:p>
          <a:p>
            <a:pPr marL="342900" lvl="0" indent="-342900">
              <a:lnSpc>
                <a:spcPct val="90000"/>
              </a:lnSpc>
              <a:spcAft>
                <a:spcPts val="600"/>
              </a:spcAft>
              <a:buFont typeface="Arial" panose="020B0604020202020204" pitchFamily="34" charset="0"/>
              <a:buChar char="•"/>
              <a:defRPr/>
            </a:pPr>
            <a:r>
              <a:rPr lang="en-US" sz="2400" dirty="0">
                <a:gradFill>
                  <a:gsLst>
                    <a:gs pos="2917">
                      <a:srgbClr val="FFFFFF"/>
                    </a:gs>
                    <a:gs pos="30000">
                      <a:srgbClr val="FFFFFF"/>
                    </a:gs>
                  </a:gsLst>
                  <a:lin ang="5400000" scaled="0"/>
                </a:gradFill>
              </a:rPr>
              <a:t>App Service for Linux</a:t>
            </a:r>
          </a:p>
          <a:p>
            <a:pPr marL="342900" lvl="0" indent="-342900">
              <a:lnSpc>
                <a:spcPct val="90000"/>
              </a:lnSpc>
              <a:spcAft>
                <a:spcPts val="600"/>
              </a:spcAft>
              <a:buFont typeface="Arial" panose="020B0604020202020204" pitchFamily="34" charset="0"/>
              <a:buChar char="•"/>
              <a:defRPr/>
            </a:pPr>
            <a:r>
              <a:rPr lang="en-US" sz="2400" dirty="0">
                <a:gradFill>
                  <a:gsLst>
                    <a:gs pos="2917">
                      <a:srgbClr val="FFFFFF"/>
                    </a:gs>
                    <a:gs pos="30000">
                      <a:srgbClr val="FFFFFF"/>
                    </a:gs>
                  </a:gsLst>
                  <a:lin ang="5400000" scaled="0"/>
                </a:gradFill>
              </a:rPr>
              <a:t>Web Apps</a:t>
            </a:r>
          </a:p>
          <a:p>
            <a:pPr marL="342900" lvl="0" indent="-342900">
              <a:lnSpc>
                <a:spcPct val="90000"/>
              </a:lnSpc>
              <a:spcAft>
                <a:spcPts val="600"/>
              </a:spcAft>
              <a:buFont typeface="Arial" panose="020B0604020202020204" pitchFamily="34" charset="0"/>
              <a:buChar char="•"/>
              <a:defRPr/>
            </a:pPr>
            <a:r>
              <a:rPr lang="en-US" sz="2400" dirty="0">
                <a:gradFill>
                  <a:gsLst>
                    <a:gs pos="2917">
                      <a:srgbClr val="FFFFFF"/>
                    </a:gs>
                    <a:gs pos="30000">
                      <a:srgbClr val="FFFFFF"/>
                    </a:gs>
                  </a:gsLst>
                  <a:lin ang="5400000" scaled="0"/>
                </a:gradFill>
              </a:rPr>
              <a:t>Autoscaling</a:t>
            </a:r>
          </a:p>
          <a:p>
            <a:pPr marR="0" lvl="0" algn="l" defTabSz="914400" rtl="0" eaLnBrk="1" fontAlgn="auto" latinLnBrk="0" hangingPunct="1">
              <a:lnSpc>
                <a:spcPct val="90000"/>
              </a:lnSpc>
              <a:spcBef>
                <a:spcPts val="0"/>
              </a:spcBef>
              <a:spcAft>
                <a:spcPts val="600"/>
              </a:spcAft>
              <a:buClrTx/>
              <a:buSzTx/>
              <a:tabLst/>
              <a:defRPr/>
            </a:pPr>
            <a:endParaRPr lang="en-US" sz="2400" b="1" dirty="0">
              <a:gradFill>
                <a:gsLst>
                  <a:gs pos="2917">
                    <a:srgbClr val="FFFFFF"/>
                  </a:gs>
                  <a:gs pos="30000">
                    <a:srgbClr val="FFFFFF"/>
                  </a:gs>
                </a:gsLst>
                <a:lin ang="5400000" scaled="0"/>
              </a:gradFill>
              <a:latin typeface="Segoe UI Semilight"/>
            </a:endParaRPr>
          </a:p>
          <a:p>
            <a:pPr marR="0" lvl="0" algn="l" defTabSz="914400" rtl="0" eaLnBrk="1" fontAlgn="auto" latinLnBrk="0" hangingPunct="1">
              <a:lnSpc>
                <a:spcPct val="90000"/>
              </a:lnSpc>
              <a:spcBef>
                <a:spcPts val="0"/>
              </a:spcBef>
              <a:spcAft>
                <a:spcPts val="600"/>
              </a:spcAft>
              <a:buClrTx/>
              <a:buSzTx/>
              <a:tabLst/>
              <a:defRPr/>
            </a:pPr>
            <a:endParaRPr lang="en-US" sz="2400" b="1" dirty="0">
              <a:gradFill>
                <a:gsLst>
                  <a:gs pos="2917">
                    <a:srgbClr val="FFFFFF"/>
                  </a:gs>
                  <a:gs pos="30000">
                    <a:srgbClr val="FFFFFF"/>
                  </a:gs>
                </a:gsLst>
                <a:lin ang="5400000" scaled="0"/>
              </a:gradFill>
              <a:latin typeface="Segoe UI Semilight"/>
            </a:endParaRPr>
          </a:p>
          <a:p>
            <a:pPr marR="0" lvl="0" algn="l" defTabSz="914400" rtl="0" eaLnBrk="1" fontAlgn="auto" latinLnBrk="0" hangingPunct="1">
              <a:lnSpc>
                <a:spcPct val="90000"/>
              </a:lnSpc>
              <a:spcBef>
                <a:spcPts val="0"/>
              </a:spcBef>
              <a:spcAft>
                <a:spcPts val="600"/>
              </a:spcAft>
              <a:buClrTx/>
              <a:buSzTx/>
              <a:tabLst/>
              <a:defRPr/>
            </a:pPr>
            <a:endParaRPr lang="en-US" sz="2400" b="1" dirty="0">
              <a:gradFill>
                <a:gsLst>
                  <a:gs pos="2917">
                    <a:srgbClr val="FFFFFF"/>
                  </a:gs>
                  <a:gs pos="30000">
                    <a:srgbClr val="FFFFFF"/>
                  </a:gs>
                </a:gsLst>
                <a:lin ang="5400000" scaled="0"/>
              </a:gradFill>
              <a:latin typeface="Segoe UI Semilight"/>
            </a:endParaRPr>
          </a:p>
          <a:p>
            <a:pPr marR="0" lvl="0" algn="l" defTabSz="914400" rtl="0" eaLnBrk="1" fontAlgn="auto" latinLnBrk="0" hangingPunct="1">
              <a:lnSpc>
                <a:spcPct val="90000"/>
              </a:lnSpc>
              <a:spcBef>
                <a:spcPts val="0"/>
              </a:spcBef>
              <a:spcAft>
                <a:spcPts val="600"/>
              </a:spcAft>
              <a:buClrTx/>
              <a:buSzTx/>
              <a:tabLst/>
              <a:defRPr/>
            </a:pPr>
            <a:r>
              <a:rPr lang="en-US" sz="2400" b="1" dirty="0">
                <a:gradFill>
                  <a:gsLst>
                    <a:gs pos="2917">
                      <a:srgbClr val="FFFFFF"/>
                    </a:gs>
                    <a:gs pos="30000">
                      <a:srgbClr val="FFFFFF"/>
                    </a:gs>
                  </a:gsLst>
                  <a:lin ang="5400000" scaled="0"/>
                </a:gradFill>
                <a:latin typeface="Segoe UI Semilight"/>
              </a:rPr>
              <a:t>Additional Tools</a:t>
            </a:r>
            <a:endParaRPr lang="en-US" sz="2400" b="1" dirty="0">
              <a:gradFill>
                <a:gsLst>
                  <a:gs pos="2917">
                    <a:srgbClr val="FFFFFF"/>
                  </a:gs>
                  <a:gs pos="30000">
                    <a:srgbClr val="FFFFFF"/>
                  </a:gs>
                </a:gsLst>
                <a:lin ang="5400000" scaled="0"/>
              </a:gradFill>
            </a:endParaRPr>
          </a:p>
          <a:p>
            <a:pPr marL="342900" lvl="0" indent="-342900">
              <a:lnSpc>
                <a:spcPct val="90000"/>
              </a:lnSpc>
              <a:spcAft>
                <a:spcPts val="600"/>
              </a:spcAft>
              <a:buFont typeface="Arial" panose="020B0604020202020204" pitchFamily="34" charset="0"/>
              <a:buChar char="•"/>
              <a:defRPr/>
            </a:pPr>
            <a:r>
              <a:rPr lang="en-US" sz="2400" dirty="0">
                <a:gradFill>
                  <a:gsLst>
                    <a:gs pos="2917">
                      <a:srgbClr val="FFFFFF"/>
                    </a:gs>
                    <a:gs pos="30000">
                      <a:srgbClr val="FFFFFF"/>
                    </a:gs>
                  </a:gsLst>
                  <a:lin ang="5400000" scaled="0"/>
                </a:gradFill>
              </a:rPr>
              <a:t>Eclipse IDE</a:t>
            </a:r>
          </a:p>
          <a:p>
            <a:pPr marL="342900" lvl="0" indent="-342900">
              <a:lnSpc>
                <a:spcPct val="90000"/>
              </a:lnSpc>
              <a:spcAft>
                <a:spcPts val="600"/>
              </a:spcAft>
              <a:buFont typeface="Arial" panose="020B0604020202020204" pitchFamily="34" charset="0"/>
              <a:buChar char="•"/>
              <a:defRPr/>
            </a:pPr>
            <a:r>
              <a:rPr lang="en-US" sz="2400" dirty="0">
                <a:gradFill>
                  <a:gsLst>
                    <a:gs pos="2917">
                      <a:srgbClr val="FFFFFF"/>
                    </a:gs>
                    <a:gs pos="30000">
                      <a:srgbClr val="FFFFFF"/>
                    </a:gs>
                  </a:gsLst>
                  <a:lin ang="5400000" scaled="0"/>
                </a:gradFill>
              </a:rPr>
              <a:t>Azure Toolkit for Eclipse</a:t>
            </a:r>
          </a:p>
          <a:p>
            <a:pPr marL="342900" lvl="0" indent="-342900">
              <a:lnSpc>
                <a:spcPct val="90000"/>
              </a:lnSpc>
              <a:spcAft>
                <a:spcPts val="600"/>
              </a:spcAft>
              <a:buFont typeface="Arial" panose="020B0604020202020204" pitchFamily="34" charset="0"/>
              <a:buChar char="•"/>
              <a:defRPr/>
            </a:pPr>
            <a:r>
              <a:rPr lang="en-US" sz="2400" dirty="0">
                <a:gradFill>
                  <a:gsLst>
                    <a:gs pos="2917">
                      <a:srgbClr val="FFFFFF"/>
                    </a:gs>
                    <a:gs pos="30000">
                      <a:srgbClr val="FFFFFF"/>
                    </a:gs>
                  </a:gsLst>
                  <a:lin ang="5400000" scaled="0"/>
                </a:gradFill>
              </a:rPr>
              <a:t>Azure Command Line Interface</a:t>
            </a:r>
          </a:p>
          <a:p>
            <a:pPr marR="0" lvl="0" algn="l" defTabSz="914400" rtl="0" eaLnBrk="1" fontAlgn="auto" latinLnBrk="0" hangingPunct="1">
              <a:lnSpc>
                <a:spcPct val="90000"/>
              </a:lnSpc>
              <a:spcBef>
                <a:spcPts val="0"/>
              </a:spcBef>
              <a:spcAft>
                <a:spcPts val="600"/>
              </a:spcAft>
              <a:buClrTx/>
              <a:buSzTx/>
              <a:tabLst/>
              <a:defRPr/>
            </a:pPr>
            <a:endParaRPr kumimoji="0" lang="en-US" sz="2400" b="0" i="0" u="none" strike="noStrike" kern="1200" cap="none" spc="0" normalizeH="0" baseline="0" noProof="0" dirty="0">
              <a:ln>
                <a:noFill/>
              </a:ln>
              <a:gradFill>
                <a:gsLst>
                  <a:gs pos="2917">
                    <a:srgbClr val="FFFFFF"/>
                  </a:gs>
                  <a:gs pos="30000">
                    <a:srgbClr val="FFFFFF"/>
                  </a:gs>
                </a:gsLst>
                <a:lin ang="5400000" scaled="0"/>
              </a:gradFill>
              <a:effectLst/>
              <a:uLnTx/>
              <a:uFillTx/>
              <a:latin typeface="Segoe UI Semilight"/>
              <a:ea typeface="+mn-ea"/>
              <a:cs typeface="+mn-cs"/>
            </a:endParaRPr>
          </a:p>
        </p:txBody>
      </p:sp>
      <p:pic>
        <p:nvPicPr>
          <p:cNvPr id="3" name="Picture 2" descr="An image that shows icons for MySQL, Azure App Service, Web Apps, monitoring and the IDE Eclipse." title="Common Scenarios">
            <a:extLst>
              <a:ext uri="{FF2B5EF4-FFF2-40B4-BE49-F238E27FC236}">
                <a16:creationId xmlns:a16="http://schemas.microsoft.com/office/drawing/2014/main" id="{066F7EAC-0846-4F45-9A3A-4B00AF322A3E}"/>
              </a:ext>
            </a:extLst>
          </p:cNvPr>
          <p:cNvPicPr>
            <a:picLocks noChangeAspect="1"/>
          </p:cNvPicPr>
          <p:nvPr/>
        </p:nvPicPr>
        <p:blipFill>
          <a:blip r:embed="rId3"/>
          <a:stretch>
            <a:fillRect/>
          </a:stretch>
        </p:blipFill>
        <p:spPr>
          <a:xfrm>
            <a:off x="6786809" y="1292956"/>
            <a:ext cx="3786215" cy="4543458"/>
          </a:xfrm>
          <a:prstGeom prst="rect">
            <a:avLst/>
          </a:prstGeom>
        </p:spPr>
      </p:pic>
    </p:spTree>
    <p:extLst>
      <p:ext uri="{BB962C8B-B14F-4D97-AF65-F5344CB8AC3E}">
        <p14:creationId xmlns:p14="http://schemas.microsoft.com/office/powerpoint/2010/main" val="136828990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Design a solution and prepare to present the solution to the target customer audience in a 15-minute chalk-talk format.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075212940"/>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 a solution to the target customer in a 10-minute chalk-talk format.</a:t>
            </a:r>
            <a:endParaRPr kumimoji="0" lang="en-US" sz="36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30 minutes (15 minutes for each team to present and receive feedback)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Directions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Pair with another table.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One table is the Microsoft team and the other table is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presents their proposed solution to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asks one of the objections from the list of objections in the case study.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responds to the objection.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team gives feedback to the Microsoft team.</a:t>
            </a:r>
            <a:endParaRPr kumimoji="0" lang="en-US" sz="2000" b="0" i="0" u="none" strike="sng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the preferred solution for the case study.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solutions designed by other teams.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Preferred target audience</a:t>
            </a:r>
          </a:p>
        </p:txBody>
      </p:sp>
      <p:sp>
        <p:nvSpPr>
          <p:cNvPr id="3" name="TextBox 2"/>
          <p:cNvSpPr txBox="1"/>
          <p:nvPr/>
        </p:nvSpPr>
        <p:spPr>
          <a:xfrm>
            <a:off x="268934" y="1187630"/>
            <a:ext cx="8661456" cy="3671774"/>
          </a:xfrm>
          <a:prstGeom prst="rect">
            <a:avLst/>
          </a:prstGeom>
          <a:noFill/>
        </p:spPr>
        <p:txBody>
          <a:bodyPr wrap="square" lIns="182880" tIns="146304" rIns="182880" bIns="146304" rtlCol="0">
            <a:spAutoFit/>
          </a:bodyPr>
          <a:lstStyle/>
          <a:p>
            <a:pPr marL="571500" indent="-571500">
              <a:lnSpc>
                <a:spcPct val="90000"/>
              </a:lnSpc>
              <a:spcAft>
                <a:spcPts val="600"/>
              </a:spcAft>
              <a:buFont typeface="Arial" panose="020B0604020202020204" pitchFamily="34" charset="0"/>
              <a:buChar char="•"/>
            </a:pPr>
            <a:r>
              <a:rPr lang="en-US" sz="3600" dirty="0">
                <a:solidFill>
                  <a:schemeClr val="bg1"/>
                </a:solidFill>
                <a:latin typeface="+mj-lt"/>
              </a:rPr>
              <a:t>David Smith, CTO</a:t>
            </a:r>
          </a:p>
          <a:p>
            <a:pPr marL="571500" indent="-571500">
              <a:lnSpc>
                <a:spcPct val="90000"/>
              </a:lnSpc>
              <a:spcAft>
                <a:spcPts val="600"/>
              </a:spcAft>
              <a:buFont typeface="Arial" panose="020B0604020202020204" pitchFamily="34" charset="0"/>
              <a:buChar char="•"/>
            </a:pPr>
            <a:r>
              <a:rPr lang="en-US" sz="3600" dirty="0">
                <a:solidFill>
                  <a:schemeClr val="bg1"/>
                </a:solidFill>
                <a:latin typeface="+mj-lt"/>
              </a:rPr>
              <a:t>Ursula Karalov , VP of Sales</a:t>
            </a:r>
          </a:p>
          <a:p>
            <a:pPr marL="571500" indent="-571500">
              <a:lnSpc>
                <a:spcPct val="90000"/>
              </a:lnSpc>
              <a:spcAft>
                <a:spcPts val="600"/>
              </a:spcAft>
              <a:buFont typeface="Arial" panose="020B0604020202020204" pitchFamily="34" charset="0"/>
              <a:buChar char="•"/>
            </a:pPr>
            <a:r>
              <a:rPr lang="en-US" sz="3600" dirty="0">
                <a:solidFill>
                  <a:schemeClr val="bg1"/>
                </a:solidFill>
                <a:latin typeface="+mj-lt"/>
              </a:rPr>
              <a:t>Tim LaMar, Lead System Administrator</a:t>
            </a:r>
          </a:p>
          <a:p>
            <a:pPr marL="571500" indent="-571500">
              <a:lnSpc>
                <a:spcPct val="90000"/>
              </a:lnSpc>
              <a:spcAft>
                <a:spcPts val="600"/>
              </a:spcAft>
              <a:buFont typeface="Arial" panose="020B0604020202020204" pitchFamily="34" charset="0"/>
              <a:buChar char="•"/>
            </a:pPr>
            <a:r>
              <a:rPr lang="en-US" sz="3600" dirty="0">
                <a:solidFill>
                  <a:schemeClr val="bg1"/>
                </a:solidFill>
                <a:latin typeface="+mj-lt"/>
              </a:rPr>
              <a:t>Development Leads</a:t>
            </a:r>
          </a:p>
          <a:p>
            <a:pPr marL="571500" indent="-571500">
              <a:lnSpc>
                <a:spcPct val="90000"/>
              </a:lnSpc>
              <a:spcAft>
                <a:spcPts val="600"/>
              </a:spcAft>
              <a:buFont typeface="Arial" panose="020B0604020202020204" pitchFamily="34" charset="0"/>
              <a:buChar char="•"/>
            </a:pPr>
            <a:r>
              <a:rPr lang="en-US" sz="3600" dirty="0">
                <a:solidFill>
                  <a:schemeClr val="bg1"/>
                </a:solidFill>
                <a:latin typeface="+mj-lt"/>
              </a:rPr>
              <a:t>Operations Leads (includes networking)</a:t>
            </a:r>
          </a:p>
          <a:p>
            <a:pPr marL="571500" indent="-571500">
              <a:lnSpc>
                <a:spcPct val="90000"/>
              </a:lnSpc>
              <a:spcAft>
                <a:spcPts val="600"/>
              </a:spcAft>
              <a:buFont typeface="Arial" panose="020B0604020202020204" pitchFamily="34" charset="0"/>
              <a:buChar char="•"/>
            </a:pPr>
            <a:r>
              <a:rPr lang="en-US" sz="3600" dirty="0">
                <a:solidFill>
                  <a:schemeClr val="bg1"/>
                </a:solidFill>
                <a:latin typeface="+mj-lt"/>
              </a:rPr>
              <a:t>Marketing Company Development Lead </a:t>
            </a:r>
          </a:p>
        </p:txBody>
      </p:sp>
    </p:spTree>
    <p:extLst>
      <p:ext uri="{BB962C8B-B14F-4D97-AF65-F5344CB8AC3E}">
        <p14:creationId xmlns:p14="http://schemas.microsoft.com/office/powerpoint/2010/main" val="253953174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9240" y="1189176"/>
            <a:ext cx="11111333" cy="4173450"/>
          </a:xfrm>
          <a:prstGeom prst="rect">
            <a:avLst/>
          </a:prstGeom>
          <a:noFill/>
        </p:spPr>
        <p:txBody>
          <a:bodyPr wrap="square" lIns="182880" tIns="146304" rIns="182880" bIns="146304" rtlCol="0">
            <a:spAutoFit/>
          </a:bodyPr>
          <a:lstStyle/>
          <a:p>
            <a:r>
              <a:rPr lang="en-US" sz="2800" dirty="0"/>
              <a:t>In this whiteboard design session, you will design a plan for migrating a Linux based web application to Microsoft Azure that takes advantage of existing open-source software (OSS) skills such as usage of Jenkins. This whiteboard design session will explore options for running Linux, such as virtual machines, or Azure PaaS services, such as Web Apps and Azure Database, for MySQL.</a:t>
            </a:r>
          </a:p>
          <a:p>
            <a:endParaRPr lang="en-US" sz="2800" dirty="0"/>
          </a:p>
          <a:p>
            <a:r>
              <a:rPr lang="en-US" sz="2800" dirty="0"/>
              <a:t>At the end of this whiteboard design session, you will be better able to design solutions that use complex OSS workloads using Azure.</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Preferred solution</a:t>
            </a:r>
          </a:p>
        </p:txBody>
      </p:sp>
      <p:sp>
        <p:nvSpPr>
          <p:cNvPr id="3" name="Content Placeholder 2"/>
          <p:cNvSpPr>
            <a:spLocks noGrp="1"/>
          </p:cNvSpPr>
          <p:nvPr>
            <p:ph sz="quarter" idx="10"/>
          </p:nvPr>
        </p:nvSpPr>
        <p:spPr>
          <a:xfrm>
            <a:off x="268934" y="1212455"/>
            <a:ext cx="11768391" cy="5730800"/>
          </a:xfrm>
        </p:spPr>
        <p:txBody>
          <a:bodyPr/>
          <a:lstStyle/>
          <a:p>
            <a:pPr marL="0" indent="0">
              <a:buNone/>
            </a:pPr>
            <a:r>
              <a:rPr lang="en-US" sz="3600" dirty="0">
                <a:solidFill>
                  <a:schemeClr val="bg1"/>
                </a:solidFill>
                <a:latin typeface="+mj-lt"/>
                <a:cs typeface="Segoe UI Semilight" panose="020B0402040204020203" pitchFamily="34" charset="0"/>
              </a:rPr>
              <a:t>Web app infrastructure and network designs (Operations) </a:t>
            </a:r>
          </a:p>
          <a:p>
            <a:pPr marL="0" indent="0">
              <a:buNone/>
            </a:pPr>
            <a:endParaRPr lang="en-US" sz="1050" dirty="0">
              <a:solidFill>
                <a:schemeClr val="bg1"/>
              </a:solidFill>
              <a:latin typeface="Segoe UI Semilight" panose="020B0402040204020203" pitchFamily="34" charset="0"/>
              <a:cs typeface="Segoe UI Semilight" panose="020B0402040204020203" pitchFamily="34" charset="0"/>
            </a:endParaRPr>
          </a:p>
          <a:p>
            <a:r>
              <a:rPr lang="en-US" sz="2800" dirty="0">
                <a:solidFill>
                  <a:schemeClr val="bg1"/>
                </a:solidFill>
                <a:latin typeface="Segoe UI Semilight" panose="020B0402040204020203" pitchFamily="34" charset="0"/>
                <a:cs typeface="Segoe UI Semilight" panose="020B0402040204020203" pitchFamily="34" charset="0"/>
              </a:rPr>
              <a:t>The preferred solution for this design starts with the move from single PHP and MySQL backend Server to using PaaS (Platform as a Service), solutions from Azure in the form of Azure Web Apps .</a:t>
            </a:r>
          </a:p>
          <a:p>
            <a:endParaRPr lang="en-US" sz="2800" dirty="0">
              <a:solidFill>
                <a:schemeClr val="bg1"/>
              </a:solidFill>
              <a:latin typeface="Segoe UI Semilight" panose="020B0402040204020203" pitchFamily="34" charset="0"/>
              <a:cs typeface="Segoe UI Semilight" panose="020B0402040204020203" pitchFamily="34" charset="0"/>
            </a:endParaRPr>
          </a:p>
          <a:p>
            <a:r>
              <a:rPr lang="en-US" sz="2800" dirty="0">
                <a:solidFill>
                  <a:schemeClr val="bg1"/>
                </a:solidFill>
                <a:latin typeface="Segoe UI Semilight" panose="020B0402040204020203" pitchFamily="34" charset="0"/>
                <a:cs typeface="Segoe UI Semilight" panose="020B0402040204020203" pitchFamily="34" charset="0"/>
              </a:rPr>
              <a:t>With the expansion to Asia there will be a geo-distributed architecture in Europe and Asia using Azure networking features of Traffic Manager and CDN to ensure the best experience across the board for Trey’s customers.</a:t>
            </a:r>
          </a:p>
          <a:p>
            <a:endParaRPr lang="en-US" sz="2800" dirty="0">
              <a:solidFill>
                <a:schemeClr val="bg1"/>
              </a:solidFill>
              <a:latin typeface="Segoe UI Semilight" panose="020B0402040204020203" pitchFamily="34" charset="0"/>
              <a:cs typeface="Segoe UI Semilight" panose="020B0402040204020203" pitchFamily="34" charset="0"/>
            </a:endParaRPr>
          </a:p>
          <a:p>
            <a:r>
              <a:rPr lang="en-US" sz="2800" dirty="0">
                <a:solidFill>
                  <a:schemeClr val="bg1"/>
                </a:solidFill>
                <a:latin typeface="Segoe UI Semilight" panose="020B0402040204020203" pitchFamily="34" charset="0"/>
                <a:cs typeface="Segoe UI Semilight" panose="020B0402040204020203" pitchFamily="34" charset="0"/>
              </a:rPr>
              <a:t>Management is minimized with the deployment of the application leveraging Azure Web Apps in the database being hosted by Azure MySQL.</a:t>
            </a:r>
          </a:p>
        </p:txBody>
      </p:sp>
    </p:spTree>
    <p:extLst>
      <p:ext uri="{BB962C8B-B14F-4D97-AF65-F5344CB8AC3E}">
        <p14:creationId xmlns:p14="http://schemas.microsoft.com/office/powerpoint/2010/main" val="12558101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anim calcmode="lin" valueType="num">
                                      <p:cBhvr>
                                        <p:cTn id="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6" end="6"/>
                                            </p:txEl>
                                          </p:spTgt>
                                        </p:tgtEl>
                                        <p:attrNameLst>
                                          <p:attrName>style.visibility</p:attrName>
                                        </p:attrNameLst>
                                      </p:cBhvr>
                                      <p:to>
                                        <p:strVal val="visible"/>
                                      </p:to>
                                    </p:set>
                                    <p:animEffect transition="in" filter="fade">
                                      <p:cBhvr>
                                        <p:cTn id="14" dur="1000"/>
                                        <p:tgtEl>
                                          <p:spTgt spid="3">
                                            <p:txEl>
                                              <p:pRg st="6" end="6"/>
                                            </p:txEl>
                                          </p:spTgt>
                                        </p:tgtEl>
                                      </p:cBhvr>
                                    </p:animEffect>
                                    <p:anim calcmode="lin" valueType="num">
                                      <p:cBhvr>
                                        <p:cTn id="1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pic>
        <p:nvPicPr>
          <p:cNvPr id="4" name="Picture 3" descr="A diagram that depicts a web based solution deployed in two regions with Azure Traffic Manager directing traffic to the closest one. In front of the web app is Azure CDN. The database is Azure Database for MySQL configured for geo-restore. GitHub and Jenkins are depicted running in Azure using virtual machines. " title="Preferred solution">
            <a:extLst>
              <a:ext uri="{FF2B5EF4-FFF2-40B4-BE49-F238E27FC236}">
                <a16:creationId xmlns:a16="http://schemas.microsoft.com/office/drawing/2014/main" id="{60B989C7-B04B-4D4D-B172-79A2F834CFD5}"/>
              </a:ext>
            </a:extLst>
          </p:cNvPr>
          <p:cNvPicPr>
            <a:picLocks noChangeAspect="1"/>
          </p:cNvPicPr>
          <p:nvPr/>
        </p:nvPicPr>
        <p:blipFill>
          <a:blip r:embed="rId3"/>
          <a:stretch>
            <a:fillRect/>
          </a:stretch>
        </p:blipFill>
        <p:spPr>
          <a:xfrm>
            <a:off x="525983" y="1075170"/>
            <a:ext cx="11140034" cy="5661893"/>
          </a:xfrm>
          <a:prstGeom prst="rect">
            <a:avLst/>
          </a:prstGeom>
        </p:spPr>
      </p:pic>
    </p:spTree>
    <p:extLst>
      <p:ext uri="{BB962C8B-B14F-4D97-AF65-F5344CB8AC3E}">
        <p14:creationId xmlns:p14="http://schemas.microsoft.com/office/powerpoint/2010/main" val="118557531"/>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Additional solution</a:t>
            </a:r>
            <a:endParaRPr lang="en-US" dirty="0">
              <a:solidFill>
                <a:schemeClr val="bg1"/>
              </a:solidFill>
            </a:endParaRPr>
          </a:p>
        </p:txBody>
      </p:sp>
      <p:pic>
        <p:nvPicPr>
          <p:cNvPr id="4" name="Picture 3" descr="A diagram that depicts a web based solution deployed in two regions with Azure Traffic Manager directing traffic to the closest one. In front of the web app is Azure CDN. The database is Azure Database for MySQL configured for geo-restore. Visual Studio Team Services is shown next to GitHub enterprise." title="Additional solution">
            <a:extLst>
              <a:ext uri="{FF2B5EF4-FFF2-40B4-BE49-F238E27FC236}">
                <a16:creationId xmlns:a16="http://schemas.microsoft.com/office/drawing/2014/main" id="{E85734E4-8247-48BB-A9DC-46A24C3ADDF8}"/>
              </a:ext>
            </a:extLst>
          </p:cNvPr>
          <p:cNvPicPr>
            <a:picLocks noChangeAspect="1"/>
          </p:cNvPicPr>
          <p:nvPr/>
        </p:nvPicPr>
        <p:blipFill>
          <a:blip r:embed="rId3"/>
          <a:stretch>
            <a:fillRect/>
          </a:stretch>
        </p:blipFill>
        <p:spPr>
          <a:xfrm>
            <a:off x="950268" y="1067920"/>
            <a:ext cx="10565711" cy="5433170"/>
          </a:xfrm>
          <a:prstGeom prst="rect">
            <a:avLst/>
          </a:prstGeom>
        </p:spPr>
      </p:pic>
    </p:spTree>
    <p:extLst>
      <p:ext uri="{BB962C8B-B14F-4D97-AF65-F5344CB8AC3E}">
        <p14:creationId xmlns:p14="http://schemas.microsoft.com/office/powerpoint/2010/main" val="140162242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573296" cy="6173998"/>
          </a:xfrm>
        </p:spPr>
        <p:txBody>
          <a:bodyPr/>
          <a:lstStyle/>
          <a:p>
            <a:pPr marL="0" indent="0">
              <a:buNone/>
            </a:pPr>
            <a:r>
              <a:rPr lang="en-US" sz="3600" dirty="0">
                <a:solidFill>
                  <a:schemeClr val="bg1"/>
                </a:solidFill>
                <a:latin typeface="+mj-lt"/>
                <a:cs typeface="Segoe UI Semilight" panose="020B0402040204020203" pitchFamily="34" charset="0"/>
              </a:rPr>
              <a:t>Web app infrastructure and network designs - application</a:t>
            </a:r>
          </a:p>
          <a:p>
            <a:pPr marL="0" indent="0">
              <a:buNone/>
            </a:pPr>
            <a:endParaRPr lang="en-US" sz="24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Design a scalable geo-distributed platform for the Trey Research web applications written in PHP, node.js, and WordPress.</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  </a:t>
            </a:r>
            <a:r>
              <a:rPr lang="en-US" sz="2800" dirty="0">
                <a:solidFill>
                  <a:schemeClr val="bg1"/>
                </a:solidFill>
                <a:latin typeface="Segoe UI Semilight" panose="020B0402040204020203" pitchFamily="34" charset="0"/>
                <a:cs typeface="Segoe UI Semilight" panose="020B0402040204020203" pitchFamily="34" charset="0"/>
              </a:rPr>
              <a:t>Using Azure Web Apps in two regions we are able to meet the needs of Trey Research. There will be a set of Web Apps deployed in the Azure Northern Europe Region and another in the South East Asia Region that is located in Hong Kong SAR. By taking this approach, we are ensuring there will be Web Front ends close to current and future customers. Since Azure Web Apps support PHP, node.js, and WordPress, we can eliminate virtual machines for the web site deployment.  </a:t>
            </a:r>
            <a:endParaRPr lang="en-US" sz="2800" dirty="0">
              <a:latin typeface="Segoe UI Semilight" panose="020B0402040204020203" pitchFamily="34" charset="0"/>
              <a:cs typeface="Segoe UI Semilight" panose="020B0402040204020203" pitchFamily="34" charset="0"/>
            </a:endParaRPr>
          </a:p>
          <a:p>
            <a:pPr marL="0" indent="0">
              <a:buNone/>
            </a:pPr>
            <a:endParaRPr lang="en-US" sz="2800" b="1" i="1" dirty="0">
              <a:solidFill>
                <a:schemeClr val="bg1"/>
              </a:solidFill>
            </a:endParaRPr>
          </a:p>
          <a:p>
            <a:pPr marL="0" indent="0">
              <a:buNone/>
            </a:pPr>
            <a:endParaRPr lang="en-US" sz="2800" b="1" i="1" dirty="0">
              <a:solidFill>
                <a:schemeClr val="bg1"/>
              </a:solidFill>
            </a:endParaRPr>
          </a:p>
        </p:txBody>
      </p:sp>
    </p:spTree>
    <p:extLst>
      <p:ext uri="{BB962C8B-B14F-4D97-AF65-F5344CB8AC3E}">
        <p14:creationId xmlns:p14="http://schemas.microsoft.com/office/powerpoint/2010/main" val="26444283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696964" cy="5416868"/>
          </a:xfrm>
        </p:spPr>
        <p:txBody>
          <a:bodyPr/>
          <a:lstStyle/>
          <a:p>
            <a:pPr marL="0" indent="0">
              <a:buNone/>
            </a:pPr>
            <a:r>
              <a:rPr lang="en-US" sz="3600" dirty="0">
                <a:solidFill>
                  <a:schemeClr val="bg1"/>
                </a:solidFill>
                <a:latin typeface="+mj-lt"/>
                <a:cs typeface="Segoe UI Semilight" panose="020B0402040204020203" pitchFamily="34" charset="0"/>
              </a:rPr>
              <a:t>Web app infrastructure and network designs - application</a:t>
            </a:r>
          </a:p>
          <a:p>
            <a:pPr marL="0" lvl="0" indent="0">
              <a:buNone/>
            </a:pPr>
            <a:endParaRPr lang="en-US" sz="2400" b="1" dirty="0">
              <a:solidFill>
                <a:schemeClr val="bg1"/>
              </a:solidFill>
              <a:latin typeface="+mj-lt"/>
              <a:cs typeface="Segoe UI Semilight" panose="020B0402040204020203" pitchFamily="34" charset="0"/>
            </a:endParaRPr>
          </a:p>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Task:</a:t>
            </a:r>
            <a:r>
              <a:rPr lang="en-US" sz="2800" dirty="0">
                <a:solidFill>
                  <a:schemeClr val="bg1"/>
                </a:solidFill>
                <a:latin typeface="Segoe UI Semilight" panose="020B0402040204020203" pitchFamily="34" charset="0"/>
                <a:cs typeface="Segoe UI Semilight" panose="020B0402040204020203" pitchFamily="34" charset="0"/>
              </a:rPr>
              <a:t> The solution should scale automatically and be resilient to failures.</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  </a:t>
            </a:r>
            <a:r>
              <a:rPr lang="en-US" sz="2800" dirty="0">
                <a:solidFill>
                  <a:schemeClr val="bg1"/>
                </a:solidFill>
                <a:latin typeface="Segoe UI Semilight" panose="020B0402040204020203" pitchFamily="34" charset="0"/>
                <a:cs typeface="Segoe UI Semilight" panose="020B0402040204020203" pitchFamily="34" charset="0"/>
              </a:rPr>
              <a:t>Configuring Web Applications to scale is very simple using Azure Web Apps. A set of criteria is easy to define and then Azure will take care of the hard work to ensure that the Web App is always responsive. This set of steps and easily completed by administrators based on a few different metrics such as CPU, memory, etc. </a:t>
            </a:r>
          </a:p>
          <a:p>
            <a:pPr marL="0" indent="0">
              <a:buNone/>
            </a:pPr>
            <a:r>
              <a:rPr lang="en-US" sz="2400" dirty="0">
                <a:latin typeface="Segoe UI Semilight" panose="020B0402040204020203" pitchFamily="34" charset="0"/>
                <a:cs typeface="Segoe UI Semilight" panose="020B0402040204020203" pitchFamily="34" charset="0"/>
              </a:rPr>
              <a:t> </a:t>
            </a:r>
          </a:p>
          <a:p>
            <a:pPr marL="0" indent="0">
              <a:buNone/>
            </a:pPr>
            <a:endParaRPr lang="en-US" sz="2800" b="1" i="1" dirty="0">
              <a:solidFill>
                <a:schemeClr val="bg1"/>
              </a:solidFill>
            </a:endParaRPr>
          </a:p>
          <a:p>
            <a:pPr marL="0" indent="0">
              <a:buNone/>
            </a:pPr>
            <a:endParaRPr lang="en-US" sz="2800" b="1" i="1" dirty="0">
              <a:solidFill>
                <a:schemeClr val="bg1"/>
              </a:solidFill>
            </a:endParaRPr>
          </a:p>
        </p:txBody>
      </p:sp>
    </p:spTree>
    <p:extLst>
      <p:ext uri="{BB962C8B-B14F-4D97-AF65-F5344CB8AC3E}">
        <p14:creationId xmlns:p14="http://schemas.microsoft.com/office/powerpoint/2010/main" val="9699611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674479" cy="5312223"/>
          </a:xfrm>
        </p:spPr>
        <p:txBody>
          <a:bodyPr/>
          <a:lstStyle/>
          <a:p>
            <a:pPr marL="0" indent="0">
              <a:buNone/>
            </a:pPr>
            <a:r>
              <a:rPr lang="en-US" sz="3600" dirty="0">
                <a:solidFill>
                  <a:schemeClr val="bg1"/>
                </a:solidFill>
                <a:latin typeface="+mj-lt"/>
                <a:cs typeface="Segoe UI Semilight" panose="020B0402040204020203" pitchFamily="34" charset="0"/>
              </a:rPr>
              <a:t>Web app infrastructure and network designs - application</a:t>
            </a:r>
          </a:p>
          <a:p>
            <a:pPr marL="0" lvl="0" indent="0">
              <a:buNone/>
            </a:pPr>
            <a:endParaRPr lang="en-US" sz="2400" b="1" dirty="0">
              <a:solidFill>
                <a:schemeClr val="bg1"/>
              </a:solidFill>
              <a:latin typeface="+mj-lt"/>
              <a:cs typeface="Segoe UI Semilight" panose="020B0402040204020203" pitchFamily="34" charset="0"/>
            </a:endParaRPr>
          </a:p>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Load times in locations around the world should be lessened as compared to today, and files should be placed as close to the user as possible.</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  </a:t>
            </a:r>
            <a:r>
              <a:rPr lang="en-US" sz="2800" dirty="0">
                <a:solidFill>
                  <a:schemeClr val="bg1"/>
                </a:solidFill>
                <a:latin typeface="Segoe UI Semilight" panose="020B0402040204020203" pitchFamily="34" charset="0"/>
                <a:cs typeface="Segoe UI Semilight" panose="020B0402040204020203" pitchFamily="34" charset="0"/>
              </a:rPr>
              <a:t>Using Azure CDN Standard or Premium from Verizon we are able to preload files into nodes that are located closer to customers. It ensures that their load times will be less than if they were served directly by the web application. All static content will be preloaded, including images and PDFs among other items on the site.</a:t>
            </a:r>
            <a:endParaRPr lang="en-US" sz="2800" b="1" i="1" dirty="0">
              <a:solidFill>
                <a:schemeClr val="bg1"/>
              </a:solidFill>
              <a:latin typeface="Segoe UI Semilight" panose="020B0402040204020203" pitchFamily="34" charset="0"/>
              <a:cs typeface="Segoe UI Semilight" panose="020B0402040204020203" pitchFamily="34" charset="0"/>
            </a:endParaRPr>
          </a:p>
          <a:p>
            <a:pPr marL="0" indent="0">
              <a:buNone/>
            </a:pPr>
            <a:endParaRPr lang="en-US" sz="2800" b="1" i="1" dirty="0">
              <a:solidFill>
                <a:schemeClr val="bg1"/>
              </a:solidFill>
            </a:endParaRPr>
          </a:p>
        </p:txBody>
      </p:sp>
    </p:spTree>
    <p:extLst>
      <p:ext uri="{BB962C8B-B14F-4D97-AF65-F5344CB8AC3E}">
        <p14:creationId xmlns:p14="http://schemas.microsoft.com/office/powerpoint/2010/main" val="6729024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768391" cy="5398401"/>
          </a:xfrm>
        </p:spPr>
        <p:txBody>
          <a:bodyPr/>
          <a:lstStyle/>
          <a:p>
            <a:pPr marL="0" indent="0">
              <a:buNone/>
            </a:pPr>
            <a:r>
              <a:rPr lang="en-US" sz="3600" dirty="0">
                <a:solidFill>
                  <a:schemeClr val="bg1"/>
                </a:solidFill>
                <a:latin typeface="+mj-lt"/>
                <a:cs typeface="Segoe UI Semilight" panose="020B0402040204020203" pitchFamily="34" charset="0"/>
              </a:rPr>
              <a:t>Web app infrastructure and network designs - application</a:t>
            </a:r>
          </a:p>
          <a:p>
            <a:pPr marL="0" indent="0">
              <a:buNone/>
            </a:pPr>
            <a:endParaRPr lang="en-US" sz="2400" dirty="0">
              <a:solidFill>
                <a:schemeClr val="bg1"/>
              </a:solidFill>
              <a:latin typeface="Segoe UI Semilight" panose="020B0402040204020203" pitchFamily="34" charset="0"/>
              <a:cs typeface="Segoe UI Semilight" panose="020B0402040204020203" pitchFamily="34" charset="0"/>
            </a:endParaRPr>
          </a:p>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Ensure to document (at a high level), how the new design can handle custom settings in their php.ini and the use of PHP extensions.</a:t>
            </a:r>
            <a:r>
              <a:rPr lang="en-US" sz="2800" b="1" dirty="0">
                <a:solidFill>
                  <a:schemeClr val="bg1"/>
                </a:solidFill>
                <a:latin typeface="Segoe UI Semilight" panose="020B0402040204020203" pitchFamily="34" charset="0"/>
                <a:cs typeface="Segoe UI Semilight" panose="020B0402040204020203" pitchFamily="34" charset="0"/>
              </a:rPr>
              <a:t> </a:t>
            </a: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  </a:t>
            </a:r>
            <a:r>
              <a:rPr lang="en-US" sz="2800" dirty="0">
                <a:solidFill>
                  <a:schemeClr val="bg1"/>
                </a:solidFill>
                <a:latin typeface="Segoe UI Semilight" panose="020B0402040204020203" pitchFamily="34" charset="0"/>
                <a:cs typeface="Segoe UI Semilight" panose="020B0402040204020203" pitchFamily="34" charset="0"/>
              </a:rPr>
              <a:t>The administrator should create a “.user.ini” file in the root of the Web App using Kudu and then create settings just as you would in the php.ini file of a Linux box. For the extensions, add a ‘ext’ directory to the d:\home\site directory on the web app and the put .dll extension files into the ext directory. </a:t>
            </a:r>
          </a:p>
          <a:p>
            <a:pPr marL="0" indent="0">
              <a:buNone/>
            </a:pPr>
            <a:endParaRPr lang="en-US" sz="2800" b="1" i="1" dirty="0">
              <a:solidFill>
                <a:schemeClr val="bg1"/>
              </a:solidFill>
            </a:endParaRPr>
          </a:p>
          <a:p>
            <a:pPr marL="0" indent="0">
              <a:buNone/>
            </a:pPr>
            <a:endParaRPr lang="en-US" sz="2800" b="1" i="1" dirty="0">
              <a:solidFill>
                <a:schemeClr val="bg1"/>
              </a:solidFill>
            </a:endParaRPr>
          </a:p>
        </p:txBody>
      </p:sp>
    </p:spTree>
    <p:extLst>
      <p:ext uri="{BB962C8B-B14F-4D97-AF65-F5344CB8AC3E}">
        <p14:creationId xmlns:p14="http://schemas.microsoft.com/office/powerpoint/2010/main" val="29521826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5176" y="993978"/>
            <a:ext cx="11768391" cy="5312223"/>
          </a:xfrm>
        </p:spPr>
        <p:txBody>
          <a:bodyPr/>
          <a:lstStyle/>
          <a:p>
            <a:pPr marL="0" indent="0">
              <a:buNone/>
            </a:pPr>
            <a:r>
              <a:rPr lang="en-US" sz="3600" dirty="0">
                <a:solidFill>
                  <a:schemeClr val="bg1"/>
                </a:solidFill>
                <a:latin typeface="+mj-lt"/>
                <a:cs typeface="Segoe UI Semilight" panose="020B0402040204020203" pitchFamily="34" charset="0"/>
              </a:rPr>
              <a:t>Web app infrastructure and network designs - database</a:t>
            </a:r>
          </a:p>
          <a:p>
            <a:pPr marL="0" indent="0">
              <a:buNone/>
            </a:pPr>
            <a:endParaRPr lang="en-US" sz="24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Design a resilient and scalable MySQL backend configured to span geographically distributed datacenters. The solution must include backups and the ability to restore to a different region.</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  </a:t>
            </a:r>
            <a:r>
              <a:rPr lang="en-US" sz="2800" dirty="0">
                <a:solidFill>
                  <a:schemeClr val="bg1"/>
                </a:solidFill>
                <a:latin typeface="Segoe UI Semilight" panose="020B0402040204020203" pitchFamily="34" charset="0"/>
                <a:cs typeface="Segoe UI Semilight" panose="020B0402040204020203" pitchFamily="34" charset="0"/>
              </a:rPr>
              <a:t>By creating the Web App + MySQL, Trey Research is able to select Azure Database for MySQL for this application. MySQL supports Azure as a provider of MySQL PaaS Services. It also supports business continuity features including automated backups and the ability for users to initiate geo-restore.</a:t>
            </a:r>
          </a:p>
          <a:p>
            <a:pPr marL="0" indent="0">
              <a:buNone/>
            </a:pPr>
            <a:endParaRPr lang="en-US" sz="2800" b="1" i="1" dirty="0">
              <a:solidFill>
                <a:schemeClr val="bg1"/>
              </a:solidFill>
            </a:endParaRPr>
          </a:p>
        </p:txBody>
      </p:sp>
    </p:spTree>
    <p:extLst>
      <p:ext uri="{BB962C8B-B14F-4D97-AF65-F5344CB8AC3E}">
        <p14:creationId xmlns:p14="http://schemas.microsoft.com/office/powerpoint/2010/main" val="21134114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768391" cy="5613845"/>
          </a:xfrm>
        </p:spPr>
        <p:txBody>
          <a:bodyPr/>
          <a:lstStyle/>
          <a:p>
            <a:pPr marL="0" indent="0">
              <a:buNone/>
            </a:pPr>
            <a:r>
              <a:rPr lang="en-US" sz="3600" dirty="0">
                <a:solidFill>
                  <a:schemeClr val="bg1"/>
                </a:solidFill>
                <a:latin typeface="+mj-lt"/>
                <a:cs typeface="Segoe UI Semilight" panose="020B0402040204020203" pitchFamily="34" charset="0"/>
              </a:rPr>
              <a:t>Web app infrastructure and network designs - network</a:t>
            </a:r>
          </a:p>
          <a:p>
            <a:pPr marL="0" indent="0">
              <a:buNone/>
            </a:pPr>
            <a:endParaRPr lang="en-US" sz="24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Design a hybrid network (at a high-level) that that will allow you to meet all of the customer requirements and support your design for moving Trey Research to Azure.</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  </a:t>
            </a:r>
            <a:r>
              <a:rPr lang="en-US" sz="2800" dirty="0">
                <a:solidFill>
                  <a:schemeClr val="bg1"/>
                </a:solidFill>
                <a:latin typeface="Segoe UI Semilight" panose="020B0402040204020203" pitchFamily="34" charset="0"/>
                <a:cs typeface="Segoe UI Semilight" panose="020B0402040204020203" pitchFamily="34" charset="0"/>
              </a:rPr>
              <a:t>Using a site-to-site VPN between their corporate location and the Northern Europe Azure Region, the networks will be connected privately (hybrid cloud connectivity).  The Jenkins Master and agent nodes along with a new GitHub Enterprise server will be implemented in the VNET in Azure North Europe. It will allow for the use of bursting number of Jenkins agent nodes on demand and ensure 99.95% update based on the Azure SLA.</a:t>
            </a:r>
          </a:p>
        </p:txBody>
      </p:sp>
    </p:spTree>
    <p:extLst>
      <p:ext uri="{BB962C8B-B14F-4D97-AF65-F5344CB8AC3E}">
        <p14:creationId xmlns:p14="http://schemas.microsoft.com/office/powerpoint/2010/main" val="33294611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768391" cy="3674852"/>
          </a:xfrm>
        </p:spPr>
        <p:txBody>
          <a:bodyPr/>
          <a:lstStyle/>
          <a:p>
            <a:pPr marL="0" indent="0">
              <a:buNone/>
            </a:pPr>
            <a:r>
              <a:rPr lang="en-US" sz="3600" dirty="0">
                <a:solidFill>
                  <a:schemeClr val="bg1"/>
                </a:solidFill>
                <a:latin typeface="+mj-lt"/>
                <a:cs typeface="Segoe UI Semilight" panose="020B0402040204020203" pitchFamily="34" charset="0"/>
              </a:rPr>
              <a:t>Web app infrastructure and network designs - network</a:t>
            </a:r>
          </a:p>
          <a:p>
            <a:pPr marL="0" lvl="0" indent="0">
              <a:buNone/>
            </a:pPr>
            <a:endParaRPr lang="en-US" sz="2400" b="1" dirty="0">
              <a:solidFill>
                <a:schemeClr val="bg1"/>
              </a:solidFill>
              <a:latin typeface="Segoe UI Semilight" panose="020B0402040204020203" pitchFamily="34" charset="0"/>
              <a:cs typeface="Segoe UI Semilight" panose="020B0402040204020203" pitchFamily="34" charset="0"/>
            </a:endParaRPr>
          </a:p>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Design a virtual network in Azure and establish hybrid connectivity between Trey Research on-premises to Azure.</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  </a:t>
            </a:r>
            <a:r>
              <a:rPr lang="en-US" sz="2800" dirty="0">
                <a:solidFill>
                  <a:schemeClr val="bg1"/>
                </a:solidFill>
                <a:latin typeface="Segoe UI Semilight" panose="020B0402040204020203" pitchFamily="34" charset="0"/>
                <a:cs typeface="Segoe UI Semilight" panose="020B0402040204020203" pitchFamily="34" charset="0"/>
              </a:rPr>
              <a:t>Site-to-site VPN from corporate location to Azure Northern Europe. Various options are available to enable different amounts of bandwidth and degrees of resiliency.</a:t>
            </a:r>
          </a:p>
        </p:txBody>
      </p:sp>
    </p:spTree>
    <p:extLst>
      <p:ext uri="{BB962C8B-B14F-4D97-AF65-F5344CB8AC3E}">
        <p14:creationId xmlns:p14="http://schemas.microsoft.com/office/powerpoint/2010/main" val="16409912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803004"/>
            <a:ext cx="11768391" cy="6601807"/>
          </a:xfrm>
        </p:spPr>
        <p:txBody>
          <a:bodyPr/>
          <a:lstStyle/>
          <a:p>
            <a:pPr marL="0" indent="0">
              <a:buNone/>
            </a:pPr>
            <a:r>
              <a:rPr lang="en-US" sz="3600" dirty="0">
                <a:solidFill>
                  <a:schemeClr val="bg1"/>
                </a:solidFill>
                <a:latin typeface="+mj-lt"/>
                <a:cs typeface="Segoe UI Semilight" panose="020B0402040204020203" pitchFamily="34" charset="0"/>
              </a:rPr>
              <a:t>Web app infrastructure and network designs - network</a:t>
            </a:r>
            <a:endParaRPr lang="en-US" sz="3600" dirty="0">
              <a:latin typeface="+mj-lt"/>
              <a:cs typeface="Segoe UI Semilight" panose="020B0402040204020203" pitchFamily="34" charset="0"/>
            </a:endParaRPr>
          </a:p>
          <a:p>
            <a:pPr marL="0" lvl="0" indent="0">
              <a:buNone/>
            </a:pPr>
            <a:endParaRPr lang="en-US" sz="2000" b="1" dirty="0">
              <a:solidFill>
                <a:schemeClr val="bg1"/>
              </a:solidFill>
              <a:latin typeface="Segoe UI Semilight" panose="020B0402040204020203" pitchFamily="34" charset="0"/>
              <a:cs typeface="Segoe UI Semilight" panose="020B0402040204020203" pitchFamily="34" charset="0"/>
            </a:endParaRPr>
          </a:p>
          <a:p>
            <a:pPr marL="0" lvl="0" indent="0">
              <a:buNone/>
            </a:pPr>
            <a:r>
              <a:rPr lang="en-US" sz="2100" b="1" dirty="0">
                <a:solidFill>
                  <a:schemeClr val="bg1"/>
                </a:solidFill>
                <a:latin typeface="Segoe UI Semilight" panose="020B0402040204020203" pitchFamily="34" charset="0"/>
                <a:cs typeface="Segoe UI Semilight" panose="020B0402040204020203" pitchFamily="34" charset="0"/>
              </a:rPr>
              <a:t>Task: </a:t>
            </a:r>
            <a:r>
              <a:rPr lang="en-US" sz="2100" dirty="0">
                <a:solidFill>
                  <a:schemeClr val="bg1"/>
                </a:solidFill>
                <a:latin typeface="Segoe UI Semilight" panose="020B0402040204020203" pitchFamily="34" charset="0"/>
                <a:cs typeface="Segoe UI Semilight" panose="020B0402040204020203" pitchFamily="34" charset="0"/>
              </a:rPr>
              <a:t>Include Azure Networking features in the design to ensure users connecting to the Web Application are routed to the front-end with the least number of hops and that the load is balanced across these servers.</a:t>
            </a:r>
          </a:p>
          <a:p>
            <a:pPr marL="0" indent="0">
              <a:buNone/>
            </a:pPr>
            <a:endParaRPr lang="en-US" sz="21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100" b="1" dirty="0">
                <a:solidFill>
                  <a:schemeClr val="bg1"/>
                </a:solidFill>
                <a:latin typeface="Segoe UI Semilight" panose="020B0402040204020203" pitchFamily="34" charset="0"/>
                <a:cs typeface="Segoe UI Semilight" panose="020B0402040204020203" pitchFamily="34" charset="0"/>
              </a:rPr>
              <a:t>Answer:  </a:t>
            </a:r>
            <a:r>
              <a:rPr lang="en-US" sz="2100" dirty="0">
                <a:solidFill>
                  <a:schemeClr val="bg1"/>
                </a:solidFill>
                <a:latin typeface="Segoe UI Semilight" panose="020B0402040204020203" pitchFamily="34" charset="0"/>
                <a:cs typeface="Segoe UI Semilight" panose="020B0402040204020203" pitchFamily="34" charset="0"/>
              </a:rPr>
              <a:t>Traffic Manager should be implemented to route DNS traffic to the either of the Azure regions based on Performance or Geography.  Performance will calculate the number of hops between the user and each of the Azure Web App frontends and direct the traffic to the one with the least number of hops. The Geography routing method directs users to endpoints in their geographic region. </a:t>
            </a:r>
          </a:p>
          <a:p>
            <a:pPr marL="0" indent="0">
              <a:buNone/>
            </a:pPr>
            <a:endParaRPr lang="en-US" sz="21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100" dirty="0">
                <a:solidFill>
                  <a:schemeClr val="bg1"/>
                </a:solidFill>
                <a:latin typeface="Segoe UI Semilight" panose="020B0402040204020203" pitchFamily="34" charset="0"/>
                <a:cs typeface="Segoe UI Semilight" panose="020B0402040204020203" pitchFamily="34" charset="0"/>
              </a:rPr>
              <a:t>Since Azure Web Apps automatically manage the Load Balancer for the application no additional configuration is required. </a:t>
            </a:r>
          </a:p>
          <a:p>
            <a:pPr marL="0" indent="0">
              <a:buNone/>
            </a:pPr>
            <a:endParaRPr lang="en-US" sz="21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100" dirty="0">
                <a:solidFill>
                  <a:schemeClr val="bg1"/>
                </a:solidFill>
                <a:latin typeface="Segoe UI Semilight" panose="020B0402040204020203" pitchFamily="34" charset="0"/>
                <a:cs typeface="Segoe UI Semilight" panose="020B0402040204020203" pitchFamily="34" charset="0"/>
              </a:rPr>
              <a:t>To ensure that static content loads a quickly as possible the Azure CDN will be leveraged. By placing static content such as site pictures and PDFs on CDN endpoints you get the best loading experience possible.</a:t>
            </a:r>
          </a:p>
          <a:p>
            <a:pPr marL="0" indent="0">
              <a:buNone/>
            </a:pPr>
            <a:endParaRPr lang="en-US" sz="2800" b="1" i="1" dirty="0">
              <a:solidFill>
                <a:schemeClr val="bg1"/>
              </a:solidFill>
            </a:endParaRPr>
          </a:p>
        </p:txBody>
      </p:sp>
    </p:spTree>
    <p:extLst>
      <p:ext uri="{BB962C8B-B14F-4D97-AF65-F5344CB8AC3E}">
        <p14:creationId xmlns:p14="http://schemas.microsoft.com/office/powerpoint/2010/main" val="1667869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1000"/>
                                        <p:tgtEl>
                                          <p:spTgt spid="3">
                                            <p:txEl>
                                              <p:pRg st="6" end="6"/>
                                            </p:txEl>
                                          </p:spTgt>
                                        </p:tgtEl>
                                      </p:cBhvr>
                                    </p:animEffect>
                                    <p:anim calcmode="lin" valueType="num">
                                      <p:cBhvr>
                                        <p:cTn id="2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6" end="6"/>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1000"/>
                                        <p:tgtEl>
                                          <p:spTgt spid="3">
                                            <p:txEl>
                                              <p:pRg st="8" end="8"/>
                                            </p:txEl>
                                          </p:spTgt>
                                        </p:tgtEl>
                                      </p:cBhvr>
                                    </p:animEffect>
                                    <p:anim calcmode="lin" valueType="num">
                                      <p:cBhvr>
                                        <p:cTn id="32"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pic>
        <p:nvPicPr>
          <p:cNvPr id="3" name="Picture 2" descr="The theme for the Caching Static Files on Azure CDN is less hops and less latency equals happier user. Therefore, Content is pre-loaded at points closer to the user. This diagram has a user in Hong Kong SAR, a CDN Endpoint in Asia, and Blob Storage in Northern Europe. " title="Caching Static Files on the Azure CDN"/>
          <p:cNvPicPr>
            <a:picLocks noChangeAspect="1"/>
          </p:cNvPicPr>
          <p:nvPr/>
        </p:nvPicPr>
        <p:blipFill>
          <a:blip r:embed="rId3"/>
          <a:stretch>
            <a:fillRect/>
          </a:stretch>
        </p:blipFill>
        <p:spPr>
          <a:xfrm>
            <a:off x="616962" y="991374"/>
            <a:ext cx="10958077" cy="5699530"/>
          </a:xfrm>
          <a:prstGeom prst="rect">
            <a:avLst/>
          </a:prstGeom>
        </p:spPr>
      </p:pic>
    </p:spTree>
    <p:extLst>
      <p:ext uri="{BB962C8B-B14F-4D97-AF65-F5344CB8AC3E}">
        <p14:creationId xmlns:p14="http://schemas.microsoft.com/office/powerpoint/2010/main" val="57082660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768391" cy="6260175"/>
          </a:xfrm>
        </p:spPr>
        <p:txBody>
          <a:bodyPr/>
          <a:lstStyle/>
          <a:p>
            <a:pPr marL="0" indent="0">
              <a:buNone/>
            </a:pPr>
            <a:r>
              <a:rPr lang="en-US" sz="3600" dirty="0">
                <a:solidFill>
                  <a:schemeClr val="bg1"/>
                </a:solidFill>
                <a:latin typeface="+mj-lt"/>
                <a:cs typeface="Segoe UI Semilight" panose="020B0402040204020203" pitchFamily="34" charset="0"/>
              </a:rPr>
              <a:t>DevOps in Azure implementation (Development)</a:t>
            </a:r>
          </a:p>
          <a:p>
            <a:pPr marL="0" indent="0">
              <a:buNone/>
            </a:pPr>
            <a:endParaRPr lang="en-US" sz="2400" b="1" i="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Using the features of Azure and the requirements to use Dropbox, Git, and Jenkins as a part of the solution, design a DevOps pipeline workflow that the Development Team will use to move from test, staging, and to production.</a:t>
            </a:r>
          </a:p>
          <a:p>
            <a:pPr marL="0" indent="0">
              <a:buNone/>
            </a:pP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 Document the workflow at a high-level that will be used to implement a CI/CD pipeline at Trey Research.</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  </a:t>
            </a:r>
            <a:r>
              <a:rPr lang="en-US" sz="2800" dirty="0">
                <a:solidFill>
                  <a:schemeClr val="bg1"/>
                </a:solidFill>
                <a:latin typeface="Segoe UI Semilight" panose="020B0402040204020203" pitchFamily="34" charset="0"/>
                <a:cs typeface="Segoe UI Semilight" panose="020B0402040204020203" pitchFamily="34" charset="0"/>
              </a:rPr>
              <a:t>Code checked into GitHub and content placed in Dropbox will be picked up by Jenkins and built, then it will be copied to the infrastructure using the Azure CLI.</a:t>
            </a:r>
          </a:p>
          <a:p>
            <a:pPr marL="0" indent="0">
              <a:buNone/>
            </a:pPr>
            <a:endParaRPr lang="en-US" sz="2800" dirty="0">
              <a:solidFill>
                <a:schemeClr val="bg1"/>
              </a:solidFill>
            </a:endParaRPr>
          </a:p>
        </p:txBody>
      </p:sp>
    </p:spTree>
    <p:extLst>
      <p:ext uri="{BB962C8B-B14F-4D97-AF65-F5344CB8AC3E}">
        <p14:creationId xmlns:p14="http://schemas.microsoft.com/office/powerpoint/2010/main" val="40138229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anim calcmode="lin" valueType="num">
                                      <p:cBhvr>
                                        <p:cTn id="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6" end="6"/>
                                            </p:txEl>
                                          </p:spTgt>
                                        </p:tgtEl>
                                        <p:attrNameLst>
                                          <p:attrName>style.visibility</p:attrName>
                                        </p:attrNameLst>
                                      </p:cBhvr>
                                      <p:to>
                                        <p:strVal val="visible"/>
                                      </p:to>
                                    </p:set>
                                    <p:animEffect transition="in" filter="fade">
                                      <p:cBhvr>
                                        <p:cTn id="14" dur="1000"/>
                                        <p:tgtEl>
                                          <p:spTgt spid="3">
                                            <p:txEl>
                                              <p:pRg st="6" end="6"/>
                                            </p:txEl>
                                          </p:spTgt>
                                        </p:tgtEl>
                                      </p:cBhvr>
                                    </p:animEffect>
                                    <p:anim calcmode="lin" valueType="num">
                                      <p:cBhvr>
                                        <p:cTn id="1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p>
            <a:r>
              <a:rPr lang="en-US" sz="4400" dirty="0">
                <a:solidFill>
                  <a:schemeClr val="bg1"/>
                </a:solidFill>
              </a:rPr>
              <a:t>Preferred solution </a:t>
            </a:r>
            <a:br>
              <a:rPr lang="en-US" dirty="0">
                <a:solidFill>
                  <a:schemeClr val="bg1"/>
                </a:solidFill>
              </a:rPr>
            </a:br>
            <a:r>
              <a:rPr lang="en-US" sz="3600" i="1" dirty="0">
                <a:solidFill>
                  <a:schemeClr val="bg1"/>
                </a:solidFill>
              </a:rPr>
              <a:t>CI/CD workflow</a:t>
            </a:r>
          </a:p>
        </p:txBody>
      </p:sp>
      <p:pic>
        <p:nvPicPr>
          <p:cNvPr id="4" name="Picture 3" descr="The Preferred solution for CI and CD workflow begins with code checked into GitHub and placed in Dropbox. It is the Jenkins plugins then move the code through a custom pipeline, builds the code, and makes any other changes required for its deployment. Jenkins then uses the custom bash scripts calling the Azure CLI to move the files into place across the Azure Web App and CDN endpoints." title="Preferred solution for CI and CD workflow">
            <a:extLst>
              <a:ext uri="{FF2B5EF4-FFF2-40B4-BE49-F238E27FC236}">
                <a16:creationId xmlns:a16="http://schemas.microsoft.com/office/drawing/2014/main" id="{15E1DE80-6980-4E1D-B67E-C2EDB8D47413}"/>
              </a:ext>
            </a:extLst>
          </p:cNvPr>
          <p:cNvPicPr>
            <a:picLocks noChangeAspect="1"/>
          </p:cNvPicPr>
          <p:nvPr/>
        </p:nvPicPr>
        <p:blipFill>
          <a:blip r:embed="rId3"/>
          <a:stretch>
            <a:fillRect/>
          </a:stretch>
        </p:blipFill>
        <p:spPr>
          <a:xfrm>
            <a:off x="348659" y="1896252"/>
            <a:ext cx="11494682" cy="4801724"/>
          </a:xfrm>
          <a:prstGeom prst="rect">
            <a:avLst/>
          </a:prstGeom>
        </p:spPr>
      </p:pic>
    </p:spTree>
    <p:extLst>
      <p:ext uri="{BB962C8B-B14F-4D97-AF65-F5344CB8AC3E}">
        <p14:creationId xmlns:p14="http://schemas.microsoft.com/office/powerpoint/2010/main" val="289750726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p>
            <a:r>
              <a:rPr lang="en-US" sz="4400" dirty="0">
                <a:solidFill>
                  <a:schemeClr val="bg1"/>
                </a:solidFill>
              </a:rPr>
              <a:t>Additional solution</a:t>
            </a:r>
            <a:br>
              <a:rPr lang="en-US" dirty="0">
                <a:solidFill>
                  <a:schemeClr val="bg1"/>
                </a:solidFill>
              </a:rPr>
            </a:br>
            <a:r>
              <a:rPr lang="en-US" sz="3600" i="1" dirty="0">
                <a:solidFill>
                  <a:schemeClr val="bg1"/>
                </a:solidFill>
              </a:rPr>
              <a:t>CI/CD workflow</a:t>
            </a:r>
          </a:p>
        </p:txBody>
      </p:sp>
      <p:pic>
        <p:nvPicPr>
          <p:cNvPr id="4" name="Picture 3" descr="The Preferred solution for CI and CD workflow begins with code checked into GitHub and placed in Dropbox. It is the Jenkins plugins then move the code through a custom pipeline, builds the code, and makes any other changes required for its deployment. Jenkins then uses the custom bash scripts calling the Azure CLI to move the files into place across the Azure Web App and CDN endpoints." title="Preferred solution for CI and CD workflow">
            <a:extLst>
              <a:ext uri="{FF2B5EF4-FFF2-40B4-BE49-F238E27FC236}">
                <a16:creationId xmlns:a16="http://schemas.microsoft.com/office/drawing/2014/main" id="{15E1DE80-6980-4E1D-B67E-C2EDB8D47413}"/>
              </a:ext>
            </a:extLst>
          </p:cNvPr>
          <p:cNvPicPr>
            <a:picLocks noChangeAspect="1"/>
          </p:cNvPicPr>
          <p:nvPr/>
        </p:nvPicPr>
        <p:blipFill>
          <a:blip r:embed="rId3"/>
          <a:stretch>
            <a:fillRect/>
          </a:stretch>
        </p:blipFill>
        <p:spPr>
          <a:xfrm>
            <a:off x="348659" y="1855901"/>
            <a:ext cx="11483123" cy="4801724"/>
          </a:xfrm>
          <a:prstGeom prst="rect">
            <a:avLst/>
          </a:prstGeom>
        </p:spPr>
      </p:pic>
      <p:sp>
        <p:nvSpPr>
          <p:cNvPr id="3" name="Rectangle 2">
            <a:extLst>
              <a:ext uri="{FF2B5EF4-FFF2-40B4-BE49-F238E27FC236}">
                <a16:creationId xmlns:a16="http://schemas.microsoft.com/office/drawing/2014/main" id="{95EA25C6-0289-4310-B498-89D6970C6584}"/>
              </a:ext>
            </a:extLst>
          </p:cNvPr>
          <p:cNvSpPr/>
          <p:nvPr/>
        </p:nvSpPr>
        <p:spPr bwMode="auto">
          <a:xfrm>
            <a:off x="4980791" y="2710927"/>
            <a:ext cx="2791609" cy="1775012"/>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a:extLst>
              <a:ext uri="{FF2B5EF4-FFF2-40B4-BE49-F238E27FC236}">
                <a16:creationId xmlns:a16="http://schemas.microsoft.com/office/drawing/2014/main" id="{83EF68B6-51B5-4479-A304-B734F26DD68A}"/>
              </a:ext>
            </a:extLst>
          </p:cNvPr>
          <p:cNvSpPr/>
          <p:nvPr/>
        </p:nvSpPr>
        <p:spPr bwMode="auto">
          <a:xfrm>
            <a:off x="8466268" y="2646381"/>
            <a:ext cx="3216537" cy="2549563"/>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a:extLst>
              <a:ext uri="{FF2B5EF4-FFF2-40B4-BE49-F238E27FC236}">
                <a16:creationId xmlns:a16="http://schemas.microsoft.com/office/drawing/2014/main" id="{92B4C8AF-462C-44CB-921C-B35282464444}"/>
              </a:ext>
            </a:extLst>
          </p:cNvPr>
          <p:cNvSpPr/>
          <p:nvPr/>
        </p:nvSpPr>
        <p:spPr bwMode="auto">
          <a:xfrm>
            <a:off x="8466268" y="3613745"/>
            <a:ext cx="3635955" cy="490563"/>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342900" indent="-342900" defTabSz="932472" fontAlgn="base">
              <a:lnSpc>
                <a:spcPct val="90000"/>
              </a:lnSpc>
              <a:spcBef>
                <a:spcPct val="0"/>
              </a:spcBef>
              <a:spcAft>
                <a:spcPct val="0"/>
              </a:spcAft>
              <a:buFont typeface="Arial" panose="020B0604020202020204" pitchFamily="34" charset="0"/>
              <a:buChar char="•"/>
            </a:pPr>
            <a:r>
              <a:rPr lang="en-US" sz="2400" dirty="0">
                <a:solidFill>
                  <a:schemeClr val="bg1"/>
                </a:solidFill>
                <a:latin typeface="Segoe UI Semilight" panose="020B0402040204020203" pitchFamily="34" charset="0"/>
                <a:cs typeface="Segoe UI Semilight" panose="020B0402040204020203" pitchFamily="34" charset="0"/>
              </a:rPr>
              <a:t>Using Azure Pipelines release management tasks to trigger automated deployments to Azure</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BD74A9BA-3861-4061-B213-A76DB38B0CE7}"/>
              </a:ext>
            </a:extLst>
          </p:cNvPr>
          <p:cNvSpPr/>
          <p:nvPr/>
        </p:nvSpPr>
        <p:spPr bwMode="auto">
          <a:xfrm>
            <a:off x="4317076" y="4544291"/>
            <a:ext cx="3988656" cy="1524000"/>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8220191F-3595-415B-86AC-E73BAFD68C7E}"/>
              </a:ext>
            </a:extLst>
          </p:cNvPr>
          <p:cNvSpPr/>
          <p:nvPr/>
        </p:nvSpPr>
        <p:spPr bwMode="auto">
          <a:xfrm>
            <a:off x="5000819" y="3964686"/>
            <a:ext cx="3860075" cy="490563"/>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342900" indent="-342900" defTabSz="932472" fontAlgn="base">
              <a:lnSpc>
                <a:spcPct val="90000"/>
              </a:lnSpc>
              <a:spcBef>
                <a:spcPct val="0"/>
              </a:spcBef>
              <a:spcAft>
                <a:spcPct val="0"/>
              </a:spcAft>
              <a:buFont typeface="Arial" panose="020B0604020202020204" pitchFamily="34" charset="0"/>
              <a:buChar char="•"/>
            </a:pPr>
            <a:r>
              <a:rPr lang="en-US" sz="2400" dirty="0">
                <a:solidFill>
                  <a:schemeClr val="bg1"/>
                </a:solidFill>
                <a:latin typeface="Segoe UI Semilight" panose="020B0402040204020203" pitchFamily="34" charset="0"/>
                <a:cs typeface="Segoe UI Semilight" panose="020B0402040204020203" pitchFamily="34" charset="0"/>
              </a:rPr>
              <a:t>Content changes trigger automated build</a:t>
            </a:r>
          </a:p>
          <a:p>
            <a:pPr marL="342900" indent="-342900" defTabSz="932472" fontAlgn="base">
              <a:lnSpc>
                <a:spcPct val="90000"/>
              </a:lnSpc>
              <a:spcBef>
                <a:spcPct val="0"/>
              </a:spcBef>
              <a:spcAft>
                <a:spcPct val="0"/>
              </a:spcAft>
              <a:buFont typeface="Arial" panose="020B0604020202020204" pitchFamily="34" charset="0"/>
              <a:buChar char="•"/>
            </a:pPr>
            <a:r>
              <a:rPr lang="en-US" sz="2400" dirty="0">
                <a:solidFill>
                  <a:schemeClr val="bg1"/>
                </a:solidFill>
                <a:latin typeface="Segoe UI Semilight" panose="020B0402040204020203" pitchFamily="34" charset="0"/>
                <a:cs typeface="Segoe UI Semilight" panose="020B0402040204020203" pitchFamily="34" charset="0"/>
              </a:rPr>
              <a:t>Using Azure Pipelines build tasks to create artifacts</a:t>
            </a: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a:extLst>
              <a:ext uri="{FF2B5EF4-FFF2-40B4-BE49-F238E27FC236}">
                <a16:creationId xmlns:a16="http://schemas.microsoft.com/office/drawing/2014/main" id="{939325CC-82D0-AC4A-9B44-26ED1EA20476}"/>
              </a:ext>
            </a:extLst>
          </p:cNvPr>
          <p:cNvPicPr>
            <a:picLocks noChangeAspect="1"/>
          </p:cNvPicPr>
          <p:nvPr/>
        </p:nvPicPr>
        <p:blipFill>
          <a:blip r:embed="rId4"/>
          <a:stretch>
            <a:fillRect/>
          </a:stretch>
        </p:blipFill>
        <p:spPr>
          <a:xfrm>
            <a:off x="5278045" y="3109851"/>
            <a:ext cx="2197100" cy="520700"/>
          </a:xfrm>
          <a:prstGeom prst="rect">
            <a:avLst/>
          </a:prstGeom>
        </p:spPr>
      </p:pic>
      <p:pic>
        <p:nvPicPr>
          <p:cNvPr id="14" name="Picture 13">
            <a:extLst>
              <a:ext uri="{FF2B5EF4-FFF2-40B4-BE49-F238E27FC236}">
                <a16:creationId xmlns:a16="http://schemas.microsoft.com/office/drawing/2014/main" id="{DD75A768-48A8-0F48-BFE0-89EBA9B481F4}"/>
              </a:ext>
            </a:extLst>
          </p:cNvPr>
          <p:cNvPicPr>
            <a:picLocks noChangeAspect="1"/>
          </p:cNvPicPr>
          <p:nvPr/>
        </p:nvPicPr>
        <p:blipFill>
          <a:blip r:embed="rId5"/>
          <a:stretch>
            <a:fillRect/>
          </a:stretch>
        </p:blipFill>
        <p:spPr>
          <a:xfrm>
            <a:off x="6071795" y="2441899"/>
            <a:ext cx="609600" cy="609600"/>
          </a:xfrm>
          <a:prstGeom prst="rect">
            <a:avLst/>
          </a:prstGeom>
        </p:spPr>
      </p:pic>
      <p:pic>
        <p:nvPicPr>
          <p:cNvPr id="17" name="Picture 16">
            <a:extLst>
              <a:ext uri="{FF2B5EF4-FFF2-40B4-BE49-F238E27FC236}">
                <a16:creationId xmlns:a16="http://schemas.microsoft.com/office/drawing/2014/main" id="{85BEE402-9C17-E243-8860-3AEA92D77C14}"/>
              </a:ext>
            </a:extLst>
          </p:cNvPr>
          <p:cNvPicPr>
            <a:picLocks noChangeAspect="1"/>
          </p:cNvPicPr>
          <p:nvPr/>
        </p:nvPicPr>
        <p:blipFill>
          <a:blip r:embed="rId4"/>
          <a:stretch>
            <a:fillRect/>
          </a:stretch>
        </p:blipFill>
        <p:spPr>
          <a:xfrm>
            <a:off x="8860894" y="3109851"/>
            <a:ext cx="2197100" cy="520700"/>
          </a:xfrm>
          <a:prstGeom prst="rect">
            <a:avLst/>
          </a:prstGeom>
        </p:spPr>
      </p:pic>
      <p:pic>
        <p:nvPicPr>
          <p:cNvPr id="18" name="Picture 17">
            <a:extLst>
              <a:ext uri="{FF2B5EF4-FFF2-40B4-BE49-F238E27FC236}">
                <a16:creationId xmlns:a16="http://schemas.microsoft.com/office/drawing/2014/main" id="{4EBB35CF-6A13-464A-97DB-97EA31BEAA41}"/>
              </a:ext>
            </a:extLst>
          </p:cNvPr>
          <p:cNvPicPr>
            <a:picLocks noChangeAspect="1"/>
          </p:cNvPicPr>
          <p:nvPr/>
        </p:nvPicPr>
        <p:blipFill>
          <a:blip r:embed="rId5"/>
          <a:stretch>
            <a:fillRect/>
          </a:stretch>
        </p:blipFill>
        <p:spPr>
          <a:xfrm>
            <a:off x="9654644" y="2441899"/>
            <a:ext cx="609600" cy="609600"/>
          </a:xfrm>
          <a:prstGeom prst="rect">
            <a:avLst/>
          </a:prstGeom>
        </p:spPr>
      </p:pic>
    </p:spTree>
    <p:extLst>
      <p:ext uri="{BB962C8B-B14F-4D97-AF65-F5344CB8AC3E}">
        <p14:creationId xmlns:p14="http://schemas.microsoft.com/office/powerpoint/2010/main" val="153619469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Additional considerations</a:t>
            </a:r>
            <a:endParaRPr lang="en-US" dirty="0">
              <a:solidFill>
                <a:schemeClr val="bg1"/>
              </a:solidFill>
            </a:endParaRPr>
          </a:p>
        </p:txBody>
      </p:sp>
      <p:sp>
        <p:nvSpPr>
          <p:cNvPr id="3" name="Content Placeholder 2"/>
          <p:cNvSpPr>
            <a:spLocks noGrp="1"/>
          </p:cNvSpPr>
          <p:nvPr>
            <p:ph sz="quarter" idx="10"/>
          </p:nvPr>
        </p:nvSpPr>
        <p:spPr>
          <a:xfrm>
            <a:off x="268934" y="993978"/>
            <a:ext cx="11768391" cy="5182957"/>
          </a:xfrm>
        </p:spPr>
        <p:txBody>
          <a:bodyPr/>
          <a:lstStyle/>
          <a:p>
            <a:pPr marL="0" indent="0">
              <a:buNone/>
            </a:pPr>
            <a:r>
              <a:rPr lang="en-US" sz="3600" dirty="0">
                <a:solidFill>
                  <a:schemeClr val="bg1"/>
                </a:solidFill>
                <a:latin typeface="+mj-lt"/>
                <a:cs typeface="Segoe UI Semilight" panose="020B0402040204020203" pitchFamily="34" charset="0"/>
              </a:rPr>
              <a:t>CD/CD workflow</a:t>
            </a:r>
          </a:p>
          <a:p>
            <a:pPr marL="0" indent="0">
              <a:buNone/>
            </a:pPr>
            <a:endParaRPr lang="en-US" sz="2400" b="1" dirty="0">
              <a:solidFill>
                <a:schemeClr val="bg1"/>
              </a:solidFill>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Propose the solution that best fits customer needs &amp; OSS preferences: </a:t>
            </a:r>
          </a:p>
          <a:p>
            <a:r>
              <a:rPr lang="en-US" sz="2800" b="1" i="1" dirty="0">
                <a:solidFill>
                  <a:schemeClr val="bg1"/>
                </a:solidFill>
              </a:rPr>
              <a:t>Customer can use OSS tools in Azure IaaS</a:t>
            </a:r>
          </a:p>
          <a:p>
            <a:r>
              <a:rPr lang="en-US" sz="2800" b="1" i="1" dirty="0">
                <a:solidFill>
                  <a:schemeClr val="bg1"/>
                </a:solidFill>
              </a:rPr>
              <a:t>Customer can use Azure DevOps with Jenkins integration</a:t>
            </a:r>
          </a:p>
          <a:p>
            <a:r>
              <a:rPr lang="en-US" sz="2800" b="1" i="1" dirty="0">
                <a:solidFill>
                  <a:schemeClr val="bg1"/>
                </a:solidFill>
              </a:rPr>
              <a:t>Customer can switch to Azure DevOps</a:t>
            </a:r>
          </a:p>
          <a:p>
            <a:r>
              <a:rPr lang="en-US" sz="2800" b="1" i="1" dirty="0">
                <a:solidFill>
                  <a:schemeClr val="bg1"/>
                </a:solidFill>
              </a:rPr>
              <a:t>Customers not familiar with Visual Studio and Azure DevOps can use Azure DevOps projects to to setup CI/CD from Azure portal</a:t>
            </a:r>
          </a:p>
          <a:p>
            <a:r>
              <a:rPr lang="en-US" sz="2800" b="1" i="1" dirty="0">
                <a:solidFill>
                  <a:schemeClr val="bg1"/>
                </a:solidFill>
              </a:rPr>
              <a:t>GitHub acquisition will remain a separate service/product with additional integration points coming for deployment and use with Azure services</a:t>
            </a:r>
          </a:p>
          <a:p>
            <a:pPr marL="0" indent="0">
              <a:buNone/>
            </a:pPr>
            <a:endParaRPr lang="en-US" sz="2800" b="1" i="1" dirty="0">
              <a:solidFill>
                <a:schemeClr val="bg1"/>
              </a:solidFill>
            </a:endParaRPr>
          </a:p>
        </p:txBody>
      </p:sp>
    </p:spTree>
    <p:extLst>
      <p:ext uri="{BB962C8B-B14F-4D97-AF65-F5344CB8AC3E}">
        <p14:creationId xmlns:p14="http://schemas.microsoft.com/office/powerpoint/2010/main" val="374622720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768391" cy="6561796"/>
          </a:xfrm>
        </p:spPr>
        <p:txBody>
          <a:bodyPr/>
          <a:lstStyle/>
          <a:p>
            <a:pPr marL="0" indent="0">
              <a:buNone/>
            </a:pPr>
            <a:r>
              <a:rPr lang="en-US" sz="3600" dirty="0">
                <a:solidFill>
                  <a:schemeClr val="bg1"/>
                </a:solidFill>
                <a:latin typeface="+mj-lt"/>
                <a:cs typeface="Segoe UI Semilight" panose="020B0402040204020203" pitchFamily="34" charset="0"/>
              </a:rPr>
              <a:t>DevOps in Azure implementation (Development)</a:t>
            </a:r>
          </a:p>
          <a:p>
            <a:pPr marL="0" indent="0">
              <a:buNone/>
            </a:pPr>
            <a:endParaRPr lang="en-US" sz="2400" b="1" dirty="0">
              <a:solidFill>
                <a:schemeClr val="bg1"/>
              </a:solidFill>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Where is code checked in, how does the code get built and then how does it deploy to the Site?  Make sure to take into account not only the in-house developers, but also the marketing vendors code. Note that they marketing team is not going to move from using Dropbox.</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 </a:t>
            </a:r>
            <a:r>
              <a:rPr lang="en-US" sz="2800" dirty="0">
                <a:solidFill>
                  <a:schemeClr val="bg1"/>
                </a:solidFill>
                <a:latin typeface="Segoe UI Semilight" panose="020B0402040204020203" pitchFamily="34" charset="0"/>
                <a:cs typeface="Segoe UI Semilight" panose="020B0402040204020203" pitchFamily="34" charset="0"/>
              </a:rPr>
              <a:t>Code will be checked into GitHub and content place in Dropbox which is then picked up by the Jenkins plugins, moved through a custom pipeline in Jenkins to build the code, and make any other transformations required for its deployment. Once this process has been completed, Jenkins will then use custom bash scripts calling the Azure CLI to move the files into place across the Azure Web App and CDN endpoints.</a:t>
            </a:r>
          </a:p>
          <a:p>
            <a:pPr marL="0" indent="0">
              <a:buNone/>
            </a:pPr>
            <a:endParaRPr lang="en-US" sz="2800" b="1" i="1" dirty="0">
              <a:solidFill>
                <a:schemeClr val="bg1"/>
              </a:solidFill>
            </a:endParaRPr>
          </a:p>
          <a:p>
            <a:pPr marL="0" indent="0">
              <a:buNone/>
            </a:pPr>
            <a:endParaRPr lang="en-US" sz="2800" b="1" i="1" dirty="0">
              <a:solidFill>
                <a:schemeClr val="bg1"/>
              </a:solidFill>
            </a:endParaRPr>
          </a:p>
        </p:txBody>
      </p:sp>
    </p:spTree>
    <p:extLst>
      <p:ext uri="{BB962C8B-B14F-4D97-AF65-F5344CB8AC3E}">
        <p14:creationId xmlns:p14="http://schemas.microsoft.com/office/powerpoint/2010/main" val="11778171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anim calcmode="lin" valueType="num">
                                      <p:cBhvr>
                                        <p:cTn id="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768391" cy="6173998"/>
          </a:xfrm>
        </p:spPr>
        <p:txBody>
          <a:bodyPr/>
          <a:lstStyle/>
          <a:p>
            <a:pPr marL="0" indent="0">
              <a:buNone/>
            </a:pPr>
            <a:r>
              <a:rPr lang="en-US" sz="3600" dirty="0">
                <a:solidFill>
                  <a:schemeClr val="bg1"/>
                </a:solidFill>
                <a:latin typeface="+mj-lt"/>
                <a:cs typeface="Segoe UI Semilight" panose="020B0402040204020203" pitchFamily="34" charset="0"/>
              </a:rPr>
              <a:t>DevOps in Azure implementation (Development)</a:t>
            </a:r>
          </a:p>
          <a:p>
            <a:pPr marL="0" indent="0">
              <a:buNone/>
            </a:pPr>
            <a:endParaRPr lang="en-US" sz="24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Design a “Slotting” methodology using at least three slots for test, staging, and production?  How does code land on each of these sites?  Show the full workflow from code check-in, build, deployment, and then promotion to production. </a:t>
            </a:r>
          </a:p>
          <a:p>
            <a:pPr marL="0" indent="0">
              <a:buNone/>
            </a:pP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a:t>
            </a:r>
            <a:r>
              <a:rPr lang="en-US" sz="2800" dirty="0">
                <a:solidFill>
                  <a:schemeClr val="bg1"/>
                </a:solidFill>
                <a:latin typeface="Segoe UI Semilight" panose="020B0402040204020203" pitchFamily="34" charset="0"/>
                <a:cs typeface="Segoe UI Semilight" panose="020B0402040204020203" pitchFamily="34" charset="0"/>
              </a:rPr>
              <a:t>  Once codes goes through the pipeline, it will land on the Test slot of the Web App. The code will then be accessible via the Test URL for that slot. From there, the testers will be able to review the site to ensure that it is ready to move to production. Once testing is completed, code will be promoted to the Staging Slot. It can then be swapped into production.</a:t>
            </a:r>
          </a:p>
          <a:p>
            <a:pPr marL="0" indent="0">
              <a:buNone/>
            </a:pPr>
            <a:endParaRPr lang="en-US" sz="2800" b="1" i="1" dirty="0">
              <a:solidFill>
                <a:schemeClr val="bg1"/>
              </a:solidFill>
            </a:endParaRPr>
          </a:p>
          <a:p>
            <a:pPr marL="0" indent="0">
              <a:buNone/>
            </a:pPr>
            <a:endParaRPr lang="en-US" sz="2800" b="1" i="1" dirty="0">
              <a:solidFill>
                <a:schemeClr val="bg1"/>
              </a:solidFill>
            </a:endParaRPr>
          </a:p>
        </p:txBody>
      </p:sp>
    </p:spTree>
    <p:extLst>
      <p:ext uri="{BB962C8B-B14F-4D97-AF65-F5344CB8AC3E}">
        <p14:creationId xmlns:p14="http://schemas.microsoft.com/office/powerpoint/2010/main" val="32184485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pic>
        <p:nvPicPr>
          <p:cNvPr id="4" name="Picture 3" descr="The Preferred solution for CI, CD Azure slots workflow has the following high-level steps: Developer checks in code. Code is built by Jenkins and Azure CLI to deploy to test slot. Test validates quality using test environment. Swap to staging for final validation. Swap to production website." title="Preferred solution for CI, CD Azure slots workflow"/>
          <p:cNvPicPr>
            <a:picLocks noChangeAspect="1"/>
          </p:cNvPicPr>
          <p:nvPr/>
        </p:nvPicPr>
        <p:blipFill>
          <a:blip r:embed="rId3"/>
          <a:stretch>
            <a:fillRect/>
          </a:stretch>
        </p:blipFill>
        <p:spPr>
          <a:xfrm>
            <a:off x="880311" y="1079999"/>
            <a:ext cx="10431379" cy="5658460"/>
          </a:xfrm>
          <a:prstGeom prst="rect">
            <a:avLst/>
          </a:prstGeom>
        </p:spPr>
      </p:pic>
      <p:sp>
        <p:nvSpPr>
          <p:cNvPr id="8" name="Arrow: Left-Right 7" descr="Decorative image" title="Decorative image">
            <a:extLst>
              <a:ext uri="{FF2B5EF4-FFF2-40B4-BE49-F238E27FC236}">
                <a16:creationId xmlns:a16="http://schemas.microsoft.com/office/drawing/2014/main" id="{B9173751-DE62-4DC1-A616-B52A531C6D64}"/>
              </a:ext>
            </a:extLst>
          </p:cNvPr>
          <p:cNvSpPr/>
          <p:nvPr/>
        </p:nvSpPr>
        <p:spPr bwMode="auto">
          <a:xfrm rot="16200000">
            <a:off x="1000128" y="4591050"/>
            <a:ext cx="419100" cy="190500"/>
          </a:xfrm>
          <a:prstGeom prst="leftRightArrow">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0844587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768391" cy="3761030"/>
          </a:xfrm>
        </p:spPr>
        <p:txBody>
          <a:bodyPr/>
          <a:lstStyle/>
          <a:p>
            <a:pPr marL="0" indent="0">
              <a:buNone/>
            </a:pPr>
            <a:r>
              <a:rPr lang="en-US" sz="3600" dirty="0">
                <a:solidFill>
                  <a:schemeClr val="bg1"/>
                </a:solidFill>
                <a:latin typeface="+mj-lt"/>
                <a:cs typeface="Segoe UI Semilight" panose="020B0402040204020203" pitchFamily="34" charset="0"/>
              </a:rPr>
              <a:t>DevOps in Azure implementation (Development)</a:t>
            </a:r>
          </a:p>
          <a:p>
            <a:pPr marL="0" indent="0">
              <a:buNone/>
            </a:pPr>
            <a:endParaRPr lang="en-US" sz="24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Task:</a:t>
            </a:r>
            <a:r>
              <a:rPr lang="en-US" sz="2800" dirty="0">
                <a:solidFill>
                  <a:schemeClr val="bg1"/>
                </a:solidFill>
                <a:latin typeface="Segoe UI Semilight" panose="020B0402040204020203" pitchFamily="34" charset="0"/>
                <a:cs typeface="Segoe UI Semilight" panose="020B0402040204020203" pitchFamily="34" charset="0"/>
              </a:rPr>
              <a:t>  Document how Trey Research can continue to use Eclipse as their development environment. Document how the tools are compatible with the new design.</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a:t>
            </a:r>
            <a:r>
              <a:rPr lang="en-US" sz="2800" dirty="0">
                <a:solidFill>
                  <a:schemeClr val="bg1"/>
                </a:solidFill>
                <a:latin typeface="Segoe UI Semilight" panose="020B0402040204020203" pitchFamily="34" charset="0"/>
                <a:cs typeface="Segoe UI Semilight" panose="020B0402040204020203" pitchFamily="34" charset="0"/>
              </a:rPr>
              <a:t>  Eclipse is supported for use with Azure Web Apps in Azure by using the Azure Toolkit for Eclipse.</a:t>
            </a:r>
          </a:p>
        </p:txBody>
      </p:sp>
    </p:spTree>
    <p:extLst>
      <p:ext uri="{BB962C8B-B14F-4D97-AF65-F5344CB8AC3E}">
        <p14:creationId xmlns:p14="http://schemas.microsoft.com/office/powerpoint/2010/main" val="12692714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situation - </a:t>
            </a:r>
            <a:r>
              <a:rPr lang="en-US" sz="4400" i="1" dirty="0">
                <a:solidFill>
                  <a:schemeClr val="bg1"/>
                </a:solidFill>
              </a:rPr>
              <a:t>Trey Research</a:t>
            </a:r>
          </a:p>
        </p:txBody>
      </p:sp>
      <p:sp>
        <p:nvSpPr>
          <p:cNvPr id="3" name="Content Placeholder 2"/>
          <p:cNvSpPr>
            <a:spLocks noGrp="1"/>
          </p:cNvSpPr>
          <p:nvPr>
            <p:ph sz="quarter" idx="10"/>
          </p:nvPr>
        </p:nvSpPr>
        <p:spPr>
          <a:xfrm>
            <a:off x="269239" y="1663947"/>
            <a:ext cx="10757098" cy="2926955"/>
          </a:xfrm>
        </p:spPr>
        <p:txBody>
          <a:bodyPr/>
          <a:lstStyle/>
          <a:p>
            <a:pPr defTabSz="914400">
              <a:spcAft>
                <a:spcPts val="600"/>
              </a:spcAft>
            </a:pPr>
            <a:r>
              <a:rPr lang="en-US" sz="3200" dirty="0">
                <a:solidFill>
                  <a:schemeClr val="bg1"/>
                </a:solidFill>
                <a:latin typeface="Segoe UI Semilight" panose="020B0402040204020203" pitchFamily="34" charset="0"/>
                <a:cs typeface="Segoe UI Semilight" panose="020B0402040204020203" pitchFamily="34" charset="0"/>
              </a:rPr>
              <a:t>Online vitamins seller based out of Europe. </a:t>
            </a:r>
          </a:p>
          <a:p>
            <a:pPr defTabSz="914400">
              <a:spcAft>
                <a:spcPts val="600"/>
              </a:spcAft>
            </a:pPr>
            <a:r>
              <a:rPr lang="en-US" sz="3200" dirty="0">
                <a:solidFill>
                  <a:schemeClr val="bg1"/>
                </a:solidFill>
                <a:latin typeface="Segoe UI Semilight" panose="020B0402040204020203" pitchFamily="34" charset="0"/>
                <a:cs typeface="Segoe UI Semilight" panose="020B0402040204020203" pitchFamily="34" charset="0"/>
              </a:rPr>
              <a:t>Online presence only.</a:t>
            </a:r>
          </a:p>
          <a:p>
            <a:pPr defTabSz="914400">
              <a:spcAft>
                <a:spcPts val="600"/>
              </a:spcAft>
            </a:pPr>
            <a:r>
              <a:rPr lang="en-US" sz="3200" dirty="0">
                <a:solidFill>
                  <a:schemeClr val="bg1"/>
                </a:solidFill>
                <a:latin typeface="Segoe UI Semilight" panose="020B0402040204020203" pitchFamily="34" charset="0"/>
                <a:cs typeface="Segoe UI Semilight" panose="020B0402040204020203" pitchFamily="34" charset="0"/>
              </a:rPr>
              <a:t>Looking to expand, starting with Asia.</a:t>
            </a:r>
          </a:p>
          <a:p>
            <a:pPr defTabSz="914400">
              <a:spcAft>
                <a:spcPts val="600"/>
              </a:spcAft>
            </a:pPr>
            <a:r>
              <a:rPr lang="en-US" sz="3200" dirty="0">
                <a:solidFill>
                  <a:schemeClr val="bg1"/>
                </a:solidFill>
                <a:latin typeface="Segoe UI Semilight" panose="020B0402040204020203" pitchFamily="34" charset="0"/>
                <a:cs typeface="Segoe UI Semilight" panose="020B0402040204020203" pitchFamily="34" charset="0"/>
              </a:rPr>
              <a:t>Goal is for better user experience with a heavy focus on  availability and performance.</a:t>
            </a:r>
          </a:p>
        </p:txBody>
      </p:sp>
    </p:spTree>
    <p:extLst>
      <p:ext uri="{BB962C8B-B14F-4D97-AF65-F5344CB8AC3E}">
        <p14:creationId xmlns:p14="http://schemas.microsoft.com/office/powerpoint/2010/main" val="2139406264"/>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768391" cy="3287054"/>
          </a:xfrm>
        </p:spPr>
        <p:txBody>
          <a:bodyPr/>
          <a:lstStyle/>
          <a:p>
            <a:pPr marL="0" indent="0">
              <a:buNone/>
            </a:pPr>
            <a:r>
              <a:rPr lang="en-US" sz="3600" dirty="0">
                <a:solidFill>
                  <a:schemeClr val="bg1"/>
                </a:solidFill>
                <a:latin typeface="+mj-lt"/>
                <a:cs typeface="Segoe UI Semilight" panose="020B0402040204020203" pitchFamily="34" charset="0"/>
              </a:rPr>
              <a:t>DevOps in Azure implementation (Development)</a:t>
            </a:r>
          </a:p>
          <a:p>
            <a:pPr marL="0" indent="0">
              <a:buNone/>
            </a:pPr>
            <a:endParaRPr lang="en-US" sz="24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Determine how their client can debug issues. Can we debug our applications using Eclipse against Azure Web Apps?</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a:t>
            </a:r>
            <a:r>
              <a:rPr lang="en-US" sz="2800" dirty="0">
                <a:solidFill>
                  <a:schemeClr val="bg1"/>
                </a:solidFill>
                <a:latin typeface="Segoe UI Semilight" panose="020B0402040204020203" pitchFamily="34" charset="0"/>
                <a:cs typeface="Segoe UI Semilight" panose="020B0402040204020203" pitchFamily="34" charset="0"/>
              </a:rPr>
              <a:t>  Azure Web Apps support the connection of the Eclipse environment directly to debug applications.</a:t>
            </a:r>
            <a:endParaRPr lang="en-US" sz="2800" b="1" i="1" dirty="0">
              <a:solidFill>
                <a:schemeClr val="bg1"/>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1909098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solution</a:t>
            </a:r>
            <a:endParaRPr lang="en-US" dirty="0">
              <a:solidFill>
                <a:schemeClr val="bg1"/>
              </a:solidFill>
            </a:endParaRPr>
          </a:p>
        </p:txBody>
      </p:sp>
      <p:sp>
        <p:nvSpPr>
          <p:cNvPr id="3" name="Content Placeholder 2"/>
          <p:cNvSpPr>
            <a:spLocks noGrp="1"/>
          </p:cNvSpPr>
          <p:nvPr>
            <p:ph sz="quarter" idx="10"/>
          </p:nvPr>
        </p:nvSpPr>
        <p:spPr>
          <a:xfrm>
            <a:off x="268934" y="993978"/>
            <a:ext cx="11768391" cy="5613845"/>
          </a:xfrm>
        </p:spPr>
        <p:txBody>
          <a:bodyPr/>
          <a:lstStyle/>
          <a:p>
            <a:pPr marL="0" indent="0">
              <a:buNone/>
            </a:pPr>
            <a:r>
              <a:rPr lang="en-US" sz="3600" dirty="0">
                <a:solidFill>
                  <a:schemeClr val="bg1"/>
                </a:solidFill>
                <a:latin typeface="+mj-lt"/>
                <a:cs typeface="Segoe UI Semilight" panose="020B0402040204020203" pitchFamily="34" charset="0"/>
              </a:rPr>
              <a:t>DevOps in Azure implementation (Development)</a:t>
            </a:r>
          </a:p>
          <a:p>
            <a:pPr marL="0" indent="0">
              <a:buNone/>
            </a:pPr>
            <a:endParaRPr lang="en-US" sz="24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Task: </a:t>
            </a:r>
            <a:r>
              <a:rPr lang="en-US" sz="2800" dirty="0">
                <a:solidFill>
                  <a:schemeClr val="bg1"/>
                </a:solidFill>
                <a:latin typeface="Segoe UI Semilight" panose="020B0402040204020203" pitchFamily="34" charset="0"/>
                <a:cs typeface="Segoe UI Semilight" panose="020B0402040204020203" pitchFamily="34" charset="0"/>
              </a:rPr>
              <a:t>Document how Trey Research could build nonproduction Azure Web Apps that are “proof of concepts”, so they can implement their alpha code directly to Azure by-passing the CI/CD infrastructure.</a:t>
            </a:r>
          </a:p>
          <a:p>
            <a:pPr marL="0" indent="0">
              <a:buNone/>
            </a:pP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Answer:</a:t>
            </a:r>
            <a:r>
              <a:rPr lang="en-US" sz="2800" dirty="0">
                <a:solidFill>
                  <a:schemeClr val="bg1"/>
                </a:solidFill>
                <a:latin typeface="Segoe UI Semilight" panose="020B0402040204020203" pitchFamily="34" charset="0"/>
                <a:cs typeface="Segoe UI Semilight" panose="020B0402040204020203" pitchFamily="34" charset="0"/>
              </a:rPr>
              <a:t>  Trey Research can create separate Azure Web Apps that are not included as a part of the production sites. Using the Eclipse environment including the Azure Toolkit, the developers can publish their site directly from Eclipse. It allows for them to do “proof of concepts” without having to do the full integration Git and Jenkins. It will ensure a fast start for these projects and the Development team can do it without involving the Operations team. </a:t>
            </a:r>
            <a:endParaRPr lang="en-US" sz="2800" b="1" i="1" dirty="0">
              <a:solidFill>
                <a:schemeClr val="bg1"/>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450728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Preferred objections handling</a:t>
            </a:r>
          </a:p>
        </p:txBody>
      </p:sp>
      <p:sp>
        <p:nvSpPr>
          <p:cNvPr id="3" name="Content Placeholder 2"/>
          <p:cNvSpPr>
            <a:spLocks noGrp="1"/>
          </p:cNvSpPr>
          <p:nvPr>
            <p:ph sz="quarter" idx="10"/>
          </p:nvPr>
        </p:nvSpPr>
        <p:spPr>
          <a:xfrm>
            <a:off x="268934" y="1390992"/>
            <a:ext cx="10757098" cy="5182957"/>
          </a:xfrm>
        </p:spPr>
        <p:txBody>
          <a:bodyPr/>
          <a:lstStyle/>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Objection: </a:t>
            </a:r>
          </a:p>
          <a:p>
            <a:pPr marL="0" lvl="0" indent="0">
              <a:buNone/>
            </a:pPr>
            <a:r>
              <a:rPr lang="en-US" sz="2800" dirty="0">
                <a:solidFill>
                  <a:schemeClr val="bg1"/>
                </a:solidFill>
                <a:latin typeface="Segoe UI Semilight" panose="020B0402040204020203" pitchFamily="34" charset="0"/>
                <a:cs typeface="Segoe UI Semilight" panose="020B0402040204020203" pitchFamily="34" charset="0"/>
              </a:rPr>
              <a:t>Why use Microsoft Azure? Surely Azure is a Windows only cloud, because Microsoft sells the Windows operating system?</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Potential answer:</a:t>
            </a: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Azure is an Open Source friendly cloud that supports PHP, node.js, WordPress, MySQL among many other OSS projects. There is no reason to believe that Microsoft is Windows only focused anymore. Microsoft has Open Sourced many of their closest held products include .NET and ASP.NET and all of the Azure SDKs and client tools. In addition, Microsoft has joined the Open Compute Project and the Eclipse foundation.</a:t>
            </a:r>
          </a:p>
        </p:txBody>
      </p:sp>
    </p:spTree>
    <p:extLst>
      <p:ext uri="{BB962C8B-B14F-4D97-AF65-F5344CB8AC3E}">
        <p14:creationId xmlns:p14="http://schemas.microsoft.com/office/powerpoint/2010/main" val="20159432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objections handling</a:t>
            </a:r>
            <a:endParaRPr lang="en-US" sz="4400" dirty="0">
              <a:solidFill>
                <a:schemeClr val="bg1"/>
              </a:solidFill>
            </a:endParaRPr>
          </a:p>
        </p:txBody>
      </p:sp>
      <p:sp>
        <p:nvSpPr>
          <p:cNvPr id="3" name="Content Placeholder 2"/>
          <p:cNvSpPr>
            <a:spLocks noGrp="1"/>
          </p:cNvSpPr>
          <p:nvPr>
            <p:ph sz="quarter" idx="10"/>
          </p:nvPr>
        </p:nvSpPr>
        <p:spPr>
          <a:xfrm>
            <a:off x="269239" y="1389888"/>
            <a:ext cx="10757098" cy="4019562"/>
          </a:xfrm>
        </p:spPr>
        <p:txBody>
          <a:bodyPr/>
          <a:lstStyle/>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Objection: </a:t>
            </a:r>
          </a:p>
          <a:p>
            <a:pPr marL="0" lvl="0" indent="0">
              <a:buNone/>
            </a:pPr>
            <a:r>
              <a:rPr lang="en-US" sz="2800" dirty="0">
                <a:solidFill>
                  <a:schemeClr val="bg1"/>
                </a:solidFill>
                <a:latin typeface="Segoe UI Semilight" panose="020B0402040204020203" pitchFamily="34" charset="0"/>
                <a:cs typeface="Segoe UI Semilight" panose="020B0402040204020203" pitchFamily="34" charset="0"/>
              </a:rPr>
              <a:t>What does Microsoft know about PHP and the LAMP stack? They cannot offer support of these things whereas I know other companies that have successful deployments of this on Amazon. </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Potential answer:</a:t>
            </a: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Microsoft has supported PHP and the entire LAMP stack on Azure from the beginning of both the PaaS and IaaS services. There is full support for all of these products.</a:t>
            </a:r>
          </a:p>
        </p:txBody>
      </p:sp>
    </p:spTree>
    <p:extLst>
      <p:ext uri="{BB962C8B-B14F-4D97-AF65-F5344CB8AC3E}">
        <p14:creationId xmlns:p14="http://schemas.microsoft.com/office/powerpoint/2010/main" val="32651722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objections handling</a:t>
            </a:r>
            <a:endParaRPr lang="en-US" dirty="0">
              <a:solidFill>
                <a:schemeClr val="bg1"/>
              </a:solidFill>
            </a:endParaRPr>
          </a:p>
        </p:txBody>
      </p:sp>
      <p:sp>
        <p:nvSpPr>
          <p:cNvPr id="3" name="Content Placeholder 2"/>
          <p:cNvSpPr>
            <a:spLocks noGrp="1"/>
          </p:cNvSpPr>
          <p:nvPr>
            <p:ph sz="quarter" idx="10"/>
          </p:nvPr>
        </p:nvSpPr>
        <p:spPr>
          <a:xfrm>
            <a:off x="269239" y="1389888"/>
            <a:ext cx="10757098" cy="4795159"/>
          </a:xfrm>
        </p:spPr>
        <p:txBody>
          <a:bodyPr/>
          <a:lstStyle/>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Objection:</a:t>
            </a:r>
          </a:p>
          <a:p>
            <a:pPr marL="0" lvl="0" indent="0">
              <a:buNone/>
            </a:pPr>
            <a:r>
              <a:rPr lang="en-US" sz="2800" dirty="0">
                <a:solidFill>
                  <a:schemeClr val="bg1"/>
                </a:solidFill>
                <a:latin typeface="Segoe UI Semilight" panose="020B0402040204020203" pitchFamily="34" charset="0"/>
                <a:cs typeface="Segoe UI Semilight" panose="020B0402040204020203" pitchFamily="34" charset="0"/>
              </a:rPr>
              <a:t>If we move to the cloud, will we always be ready to take our customers’ orders?</a:t>
            </a: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 </a:t>
            </a: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Potential answer:</a:t>
            </a: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Moving to the cloud should never be seen as a panacea to application or operations issues. However, Azure has exponentially reduced the complexity of integrating redundancy and content acceleration into common workloads. The platform has made resilient deployments approachable for all types of businesses from a cost perspective.  </a:t>
            </a:r>
          </a:p>
        </p:txBody>
      </p:sp>
    </p:spTree>
    <p:extLst>
      <p:ext uri="{BB962C8B-B14F-4D97-AF65-F5344CB8AC3E}">
        <p14:creationId xmlns:p14="http://schemas.microsoft.com/office/powerpoint/2010/main" val="16579780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objections handling</a:t>
            </a:r>
            <a:endParaRPr lang="en-US" dirty="0">
              <a:solidFill>
                <a:schemeClr val="bg1"/>
              </a:solidFill>
            </a:endParaRPr>
          </a:p>
        </p:txBody>
      </p:sp>
      <p:sp>
        <p:nvSpPr>
          <p:cNvPr id="3" name="Content Placeholder 2"/>
          <p:cNvSpPr>
            <a:spLocks noGrp="1"/>
          </p:cNvSpPr>
          <p:nvPr>
            <p:ph sz="quarter" idx="10"/>
          </p:nvPr>
        </p:nvSpPr>
        <p:spPr>
          <a:xfrm>
            <a:off x="269239" y="1389888"/>
            <a:ext cx="10757098" cy="4407360"/>
          </a:xfrm>
        </p:spPr>
        <p:txBody>
          <a:bodyPr/>
          <a:lstStyle/>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Objection:</a:t>
            </a:r>
          </a:p>
          <a:p>
            <a:pPr marL="0" lvl="0" indent="0">
              <a:buNone/>
            </a:pPr>
            <a:r>
              <a:rPr lang="en-US" sz="2800" dirty="0">
                <a:solidFill>
                  <a:schemeClr val="bg1"/>
                </a:solidFill>
                <a:latin typeface="Segoe UI Semilight" panose="020B0402040204020203" pitchFamily="34" charset="0"/>
                <a:cs typeface="Segoe UI Semilight" panose="020B0402040204020203" pitchFamily="34" charset="0"/>
              </a:rPr>
              <a:t>We have a few settings in our php.ini and some of the applications use PHP extensions. They are critical to their functionality, so can we make custom settings and enable extensions like it if we use Azure Web Apps? </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Potential answer:</a:t>
            </a: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Microsoft supports the ability to add settings to the php.in files and enable PHP extensions. It will not be a blocker to moving to Azure Web Apps.</a:t>
            </a:r>
          </a:p>
        </p:txBody>
      </p:sp>
    </p:spTree>
    <p:extLst>
      <p:ext uri="{BB962C8B-B14F-4D97-AF65-F5344CB8AC3E}">
        <p14:creationId xmlns:p14="http://schemas.microsoft.com/office/powerpoint/2010/main" val="42654645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objections handling</a:t>
            </a:r>
            <a:endParaRPr lang="en-US" sz="4400" dirty="0">
              <a:solidFill>
                <a:schemeClr val="bg1"/>
              </a:solidFill>
            </a:endParaRPr>
          </a:p>
        </p:txBody>
      </p:sp>
      <p:sp>
        <p:nvSpPr>
          <p:cNvPr id="3" name="Content Placeholder 2"/>
          <p:cNvSpPr>
            <a:spLocks noGrp="1"/>
          </p:cNvSpPr>
          <p:nvPr>
            <p:ph sz="quarter" idx="10"/>
          </p:nvPr>
        </p:nvSpPr>
        <p:spPr>
          <a:xfrm>
            <a:off x="269239" y="1389888"/>
            <a:ext cx="10757098" cy="4019562"/>
          </a:xfrm>
        </p:spPr>
        <p:txBody>
          <a:bodyPr/>
          <a:lstStyle/>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Objection:</a:t>
            </a:r>
          </a:p>
          <a:p>
            <a:pPr marL="0" lvl="0" indent="0">
              <a:buNone/>
            </a:pPr>
            <a:r>
              <a:rPr lang="en-US" sz="2800" dirty="0">
                <a:solidFill>
                  <a:schemeClr val="bg1"/>
                </a:solidFill>
                <a:latin typeface="Segoe UI Semilight" panose="020B0402040204020203" pitchFamily="34" charset="0"/>
                <a:cs typeface="Segoe UI Semilight" panose="020B0402040204020203" pitchFamily="34" charset="0"/>
              </a:rPr>
              <a:t>We primarily use Eclipse for our development, and that is what our team using to debug issues. Can we debug our applications using Eclipse against Azure Web Apps?</a:t>
            </a: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 </a:t>
            </a: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Potential answer:</a:t>
            </a: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The Azure Toolkit for Eclipse allows for both the publishing and debugging of applications directly on Azure Web Apps. Trey Research should be able to easily continue to use the Eclipse toolset.</a:t>
            </a:r>
          </a:p>
        </p:txBody>
      </p:sp>
    </p:spTree>
    <p:extLst>
      <p:ext uri="{BB962C8B-B14F-4D97-AF65-F5344CB8AC3E}">
        <p14:creationId xmlns:p14="http://schemas.microsoft.com/office/powerpoint/2010/main" val="17000471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rgbClr val="FFFFFF"/>
                </a:solidFill>
              </a:rPr>
              <a:t>Preferred objections handling</a:t>
            </a:r>
            <a:endParaRPr lang="en-US" sz="4400" dirty="0">
              <a:solidFill>
                <a:schemeClr val="bg1"/>
              </a:solidFill>
            </a:endParaRPr>
          </a:p>
        </p:txBody>
      </p:sp>
      <p:sp>
        <p:nvSpPr>
          <p:cNvPr id="3" name="Content Placeholder 2"/>
          <p:cNvSpPr>
            <a:spLocks noGrp="1"/>
          </p:cNvSpPr>
          <p:nvPr>
            <p:ph sz="quarter" idx="10"/>
          </p:nvPr>
        </p:nvSpPr>
        <p:spPr>
          <a:xfrm>
            <a:off x="269239" y="1389888"/>
            <a:ext cx="10757098" cy="3243965"/>
          </a:xfrm>
        </p:spPr>
        <p:txBody>
          <a:bodyPr/>
          <a:lstStyle/>
          <a:p>
            <a:pPr marL="0" lvl="0" indent="0">
              <a:buNone/>
            </a:pPr>
            <a:r>
              <a:rPr lang="en-US" sz="2800" b="1" dirty="0">
                <a:solidFill>
                  <a:schemeClr val="bg1"/>
                </a:solidFill>
                <a:latin typeface="Segoe UI Semilight" panose="020B0402040204020203" pitchFamily="34" charset="0"/>
                <a:cs typeface="Segoe UI Semilight" panose="020B0402040204020203" pitchFamily="34" charset="0"/>
              </a:rPr>
              <a:t>Objection:</a:t>
            </a:r>
          </a:p>
          <a:p>
            <a:pPr marL="0" lvl="0" indent="0">
              <a:buNone/>
            </a:pPr>
            <a:r>
              <a:rPr lang="en-US" sz="2800" dirty="0">
                <a:solidFill>
                  <a:schemeClr val="bg1"/>
                </a:solidFill>
                <a:latin typeface="Segoe UI Semilight" panose="020B0402040204020203" pitchFamily="34" charset="0"/>
                <a:cs typeface="Segoe UI Semilight" panose="020B0402040204020203" pitchFamily="34" charset="0"/>
              </a:rPr>
              <a:t>We simply cannot move to Microsoft SQL Server, and we do not want to deal with the issues of the MySQL VMs anymore. </a:t>
            </a:r>
          </a:p>
          <a:p>
            <a:pPr marL="0" indent="0">
              <a:buNone/>
            </a:pPr>
            <a:endParaRPr lang="en-US" sz="2800" b="1"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b="1" dirty="0">
                <a:solidFill>
                  <a:schemeClr val="bg1"/>
                </a:solidFill>
                <a:latin typeface="Segoe UI Semilight" panose="020B0402040204020203" pitchFamily="34" charset="0"/>
                <a:cs typeface="Segoe UI Semilight" panose="020B0402040204020203" pitchFamily="34" charset="0"/>
              </a:rPr>
              <a:t>Potential answer:</a:t>
            </a: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It is not an Issue as Azure supports MySQL Platform as a Service (PaaS), via Azure Database for MySQL.</a:t>
            </a:r>
          </a:p>
        </p:txBody>
      </p:sp>
    </p:spTree>
    <p:extLst>
      <p:ext uri="{BB962C8B-B14F-4D97-AF65-F5344CB8AC3E}">
        <p14:creationId xmlns:p14="http://schemas.microsoft.com/office/powerpoint/2010/main" val="33492970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quote</a:t>
            </a:r>
          </a:p>
        </p:txBody>
      </p:sp>
      <p:sp>
        <p:nvSpPr>
          <p:cNvPr id="3" name="TextBox 2"/>
          <p:cNvSpPr txBox="1"/>
          <p:nvPr/>
        </p:nvSpPr>
        <p:spPr>
          <a:xfrm>
            <a:off x="587426" y="1851540"/>
            <a:ext cx="10317918" cy="3233465"/>
          </a:xfrm>
          <a:prstGeom prst="rect">
            <a:avLst/>
          </a:prstGeom>
          <a:noFill/>
        </p:spPr>
        <p:txBody>
          <a:bodyPr wrap="square" lIns="134471" tIns="107577" rIns="134471" bIns="107577" rtlCol="0">
            <a:spAutoFit/>
          </a:bodyPr>
          <a:lstStyle/>
          <a:p>
            <a:r>
              <a:rPr lang="en-US" sz="2800" dirty="0">
                <a:solidFill>
                  <a:schemeClr val="bg1"/>
                </a:solidFill>
                <a:latin typeface="Segoe UI Semilight" panose="020B0402040204020203" pitchFamily="34" charset="0"/>
                <a:cs typeface="Segoe UI Semilight" panose="020B0402040204020203" pitchFamily="34" charset="0"/>
              </a:rPr>
              <a:t>“</a:t>
            </a:r>
            <a:r>
              <a:rPr lang="en-US" sz="2800" i="1" dirty="0">
                <a:solidFill>
                  <a:schemeClr val="bg1"/>
                </a:solidFill>
                <a:latin typeface="Segoe UI Semilight" panose="020B0402040204020203" pitchFamily="34" charset="0"/>
                <a:cs typeface="Segoe UI Semilight" panose="020B0402040204020203" pitchFamily="34" charset="0"/>
              </a:rPr>
              <a:t>By using Azure PaaS Services, Azure Database for MySQL, and multiple regions we are now able to both scale and support our CI/CD needs. Using the images from the Azure Market Place for Jenkins and GitHub Enterprise allowed for a rapid migration to Azure.</a:t>
            </a:r>
            <a:r>
              <a:rPr lang="en-US" sz="2800" dirty="0">
                <a:solidFill>
                  <a:schemeClr val="bg1"/>
                </a:solidFill>
                <a:latin typeface="Segoe UI Semilight" panose="020B0402040204020203" pitchFamily="34" charset="0"/>
                <a:cs typeface="Segoe UI Semilight" panose="020B0402040204020203" pitchFamily="34" charset="0"/>
              </a:rPr>
              <a:t>”</a:t>
            </a:r>
          </a:p>
          <a:p>
            <a:endParaRPr lang="en-US" sz="2800" dirty="0">
              <a:solidFill>
                <a:schemeClr val="bg1"/>
              </a:solidFill>
              <a:latin typeface="Segoe UI Semilight" panose="020B0402040204020203" pitchFamily="34" charset="0"/>
              <a:cs typeface="Segoe UI Semilight" panose="020B0402040204020203" pitchFamily="34" charset="0"/>
            </a:endParaRPr>
          </a:p>
          <a:p>
            <a:r>
              <a:rPr lang="en-US" sz="2800" dirty="0">
                <a:solidFill>
                  <a:schemeClr val="bg1"/>
                </a:solidFill>
                <a:latin typeface="Segoe UI Semilight" panose="020B0402040204020203" pitchFamily="34" charset="0"/>
                <a:cs typeface="Segoe UI Semilight" panose="020B0402040204020203" pitchFamily="34" charset="0"/>
              </a:rPr>
              <a:t>—David Smith, CTO, Trey Research</a:t>
            </a:r>
          </a:p>
        </p:txBody>
      </p:sp>
    </p:spTree>
    <p:extLst>
      <p:ext uri="{BB962C8B-B14F-4D97-AF65-F5344CB8AC3E}">
        <p14:creationId xmlns:p14="http://schemas.microsoft.com/office/powerpoint/2010/main" val="370343696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situation </a:t>
            </a:r>
            <a:r>
              <a:rPr lang="en-US" sz="4400" i="1" dirty="0">
                <a:solidFill>
                  <a:schemeClr val="bg1"/>
                </a:solidFill>
              </a:rPr>
              <a:t>(continued)</a:t>
            </a:r>
          </a:p>
        </p:txBody>
      </p:sp>
      <p:sp>
        <p:nvSpPr>
          <p:cNvPr id="3" name="Content Placeholder 2"/>
          <p:cNvSpPr>
            <a:spLocks noGrp="1"/>
          </p:cNvSpPr>
          <p:nvPr>
            <p:ph sz="quarter" idx="10"/>
          </p:nvPr>
        </p:nvSpPr>
        <p:spPr>
          <a:xfrm>
            <a:off x="269239" y="1367382"/>
            <a:ext cx="10757098" cy="5373779"/>
          </a:xfrm>
        </p:spPr>
        <p:txBody>
          <a:bodyPr/>
          <a:lstStyle/>
          <a:p>
            <a:r>
              <a:rPr lang="en-US" sz="3200" dirty="0">
                <a:solidFill>
                  <a:schemeClr val="bg1"/>
                </a:solidFill>
                <a:latin typeface="Segoe UI Semilight" panose="020B0402040204020203" pitchFamily="34" charset="0"/>
                <a:cs typeface="Segoe UI Semilight" panose="020B0402040204020203" pitchFamily="34" charset="0"/>
              </a:rPr>
              <a:t>Trey Research is a LAMP stack shop.</a:t>
            </a:r>
          </a:p>
          <a:p>
            <a:r>
              <a:rPr lang="en-US" sz="3200" dirty="0">
                <a:solidFill>
                  <a:schemeClr val="bg1"/>
                </a:solidFill>
                <a:latin typeface="Segoe UI Semilight" panose="020B0402040204020203" pitchFamily="34" charset="0"/>
                <a:cs typeface="Segoe UI Semilight" panose="020B0402040204020203" pitchFamily="34" charset="0"/>
              </a:rPr>
              <a:t>Marketing firm develops content for the site in Markdown for WordPress and places new releases in Dropbox.</a:t>
            </a:r>
          </a:p>
          <a:p>
            <a:r>
              <a:rPr lang="en-US" sz="3200" dirty="0">
                <a:solidFill>
                  <a:schemeClr val="bg1"/>
                </a:solidFill>
                <a:latin typeface="Segoe UI Semilight" panose="020B0402040204020203" pitchFamily="34" charset="0"/>
                <a:cs typeface="Segoe UI Semilight" panose="020B0402040204020203" pitchFamily="34" charset="0"/>
              </a:rPr>
              <a:t>Site developers use Eclipse with a Git repo and Jenkins for builds.</a:t>
            </a:r>
          </a:p>
          <a:p>
            <a:r>
              <a:rPr lang="en-US" sz="3200" dirty="0">
                <a:solidFill>
                  <a:schemeClr val="bg1"/>
                </a:solidFill>
                <a:latin typeface="Segoe UI Semilight" panose="020B0402040204020203" pitchFamily="34" charset="0"/>
                <a:cs typeface="Segoe UI Semilight" panose="020B0402040204020203" pitchFamily="34" charset="0"/>
              </a:rPr>
              <a:t>Development and operations struggles include:</a:t>
            </a:r>
          </a:p>
          <a:p>
            <a:pPr lvl="2"/>
            <a:r>
              <a:rPr lang="en-US" sz="2800" dirty="0">
                <a:solidFill>
                  <a:schemeClr val="bg1"/>
                </a:solidFill>
                <a:latin typeface="Segoe UI Semilight" panose="020B0402040204020203" pitchFamily="34" charset="0"/>
                <a:cs typeface="Segoe UI Semilight" panose="020B0402040204020203" pitchFamily="34" charset="0"/>
              </a:rPr>
              <a:t>Development and design practices</a:t>
            </a:r>
          </a:p>
          <a:p>
            <a:pPr lvl="2"/>
            <a:r>
              <a:rPr lang="en-US" sz="2800" dirty="0">
                <a:solidFill>
                  <a:schemeClr val="bg1"/>
                </a:solidFill>
                <a:latin typeface="Segoe UI Semilight" panose="020B0402040204020203" pitchFamily="34" charset="0"/>
                <a:cs typeface="Segoe UI Semilight" panose="020B0402040204020203" pitchFamily="34" charset="0"/>
              </a:rPr>
              <a:t>Deployments</a:t>
            </a:r>
          </a:p>
          <a:p>
            <a:pPr lvl="2"/>
            <a:r>
              <a:rPr lang="en-US" sz="2800" dirty="0">
                <a:solidFill>
                  <a:schemeClr val="bg1"/>
                </a:solidFill>
                <a:latin typeface="Segoe UI Semilight" panose="020B0402040204020203" pitchFamily="34" charset="0"/>
                <a:cs typeface="Segoe UI Semilight" panose="020B0402040204020203" pitchFamily="34" charset="0"/>
              </a:rPr>
              <a:t>Configuration management </a:t>
            </a:r>
          </a:p>
          <a:p>
            <a:pPr lvl="2"/>
            <a:r>
              <a:rPr lang="en-US" sz="2800" dirty="0">
                <a:solidFill>
                  <a:schemeClr val="bg1"/>
                </a:solidFill>
                <a:latin typeface="Segoe UI Semilight" panose="020B0402040204020203" pitchFamily="34" charset="0"/>
                <a:cs typeface="Segoe UI Semilight" panose="020B0402040204020203" pitchFamily="34" charset="0"/>
              </a:rPr>
              <a:t>Scaling application to meet the needs of the business</a:t>
            </a:r>
          </a:p>
          <a:p>
            <a:pPr marL="0" indent="0">
              <a:buNone/>
            </a:pPr>
            <a:endParaRPr lang="en-US" sz="2000" dirty="0">
              <a:solidFill>
                <a:schemeClr val="bg1"/>
              </a:solidFill>
            </a:endParaRPr>
          </a:p>
        </p:txBody>
      </p:sp>
    </p:spTree>
    <p:extLst>
      <p:ext uri="{BB962C8B-B14F-4D97-AF65-F5344CB8AC3E}">
        <p14:creationId xmlns:p14="http://schemas.microsoft.com/office/powerpoint/2010/main" val="111466052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situation </a:t>
            </a:r>
            <a:r>
              <a:rPr lang="en-US" sz="4400" i="1" dirty="0">
                <a:solidFill>
                  <a:schemeClr val="bg1"/>
                </a:solidFill>
              </a:rPr>
              <a:t>(continued)</a:t>
            </a:r>
          </a:p>
        </p:txBody>
      </p:sp>
      <p:sp>
        <p:nvSpPr>
          <p:cNvPr id="3" name="Content Placeholder 2"/>
          <p:cNvSpPr>
            <a:spLocks noGrp="1"/>
          </p:cNvSpPr>
          <p:nvPr>
            <p:ph sz="quarter" idx="10"/>
          </p:nvPr>
        </p:nvSpPr>
        <p:spPr>
          <a:xfrm>
            <a:off x="269239" y="1503305"/>
            <a:ext cx="10757098" cy="4622804"/>
          </a:xfrm>
        </p:spPr>
        <p:txBody>
          <a:bodyPr/>
          <a:lstStyle/>
          <a:p>
            <a:r>
              <a:rPr lang="en-US" sz="3200" dirty="0">
                <a:solidFill>
                  <a:schemeClr val="bg1"/>
                </a:solidFill>
                <a:latin typeface="Segoe UI Semilight" panose="020B0402040204020203" pitchFamily="34" charset="0"/>
                <a:cs typeface="Segoe UI Semilight" panose="020B0402040204020203" pitchFamily="34" charset="0"/>
              </a:rPr>
              <a:t>Web (physical server)</a:t>
            </a:r>
          </a:p>
          <a:p>
            <a:pPr lvl="2"/>
            <a:r>
              <a:rPr lang="en-US" sz="2800" dirty="0">
                <a:solidFill>
                  <a:schemeClr val="bg1"/>
                </a:solidFill>
                <a:latin typeface="Segoe UI Semilight" panose="020B0402040204020203" pitchFamily="34" charset="0"/>
                <a:cs typeface="Segoe UI Semilight" panose="020B0402040204020203" pitchFamily="34" charset="0"/>
              </a:rPr>
              <a:t>Hosts 32 Web applications</a:t>
            </a:r>
          </a:p>
          <a:p>
            <a:pPr lvl="2"/>
            <a:r>
              <a:rPr lang="en-US" sz="2800" dirty="0">
                <a:solidFill>
                  <a:schemeClr val="bg1"/>
                </a:solidFill>
                <a:latin typeface="Segoe UI Semilight" panose="020B0402040204020203" pitchFamily="34" charset="0"/>
                <a:cs typeface="Segoe UI Semilight" panose="020B0402040204020203" pitchFamily="34" charset="0"/>
              </a:rPr>
              <a:t>64 Cores/256GB RAM and Multi-Terabyte Raid Array</a:t>
            </a:r>
          </a:p>
          <a:p>
            <a:r>
              <a:rPr lang="en-US" sz="3200" dirty="0">
                <a:solidFill>
                  <a:schemeClr val="bg1"/>
                </a:solidFill>
                <a:latin typeface="Segoe UI Semilight" panose="020B0402040204020203" pitchFamily="34" charset="0"/>
                <a:cs typeface="Segoe UI Semilight" panose="020B0402040204020203" pitchFamily="34" charset="0"/>
              </a:rPr>
              <a:t>Applications use combination of </a:t>
            </a:r>
          </a:p>
          <a:p>
            <a:pPr lvl="2"/>
            <a:r>
              <a:rPr lang="en-US" sz="2800" dirty="0">
                <a:solidFill>
                  <a:schemeClr val="bg1"/>
                </a:solidFill>
                <a:latin typeface="Segoe UI Semilight" panose="020B0402040204020203" pitchFamily="34" charset="0"/>
                <a:cs typeface="Segoe UI Semilight" panose="020B0402040204020203" pitchFamily="34" charset="0"/>
              </a:rPr>
              <a:t>PHP, node.js, WordPress</a:t>
            </a:r>
          </a:p>
          <a:p>
            <a:r>
              <a:rPr lang="en-US" sz="3200" dirty="0">
                <a:solidFill>
                  <a:schemeClr val="bg1"/>
                </a:solidFill>
                <a:latin typeface="Segoe UI Semilight" panose="020B0402040204020203" pitchFamily="34" charset="0"/>
                <a:cs typeface="Segoe UI Semilight" panose="020B0402040204020203" pitchFamily="34" charset="0"/>
              </a:rPr>
              <a:t>MySQL (Physical Server)</a:t>
            </a:r>
          </a:p>
          <a:p>
            <a:pPr lvl="2"/>
            <a:r>
              <a:rPr lang="en-US" sz="2800" dirty="0">
                <a:solidFill>
                  <a:schemeClr val="bg1"/>
                </a:solidFill>
                <a:latin typeface="Segoe UI Semilight" panose="020B0402040204020203" pitchFamily="34" charset="0"/>
                <a:cs typeface="Segoe UI Semilight" panose="020B0402040204020203" pitchFamily="34" charset="0"/>
              </a:rPr>
              <a:t>24 Cores/128GB RAM </a:t>
            </a:r>
          </a:p>
          <a:p>
            <a:pPr lvl="2"/>
            <a:r>
              <a:rPr lang="en-US" sz="2800" dirty="0">
                <a:solidFill>
                  <a:schemeClr val="bg1"/>
                </a:solidFill>
                <a:latin typeface="Segoe UI Semilight" panose="020B0402040204020203" pitchFamily="34" charset="0"/>
                <a:cs typeface="Segoe UI Semilight" panose="020B0402040204020203" pitchFamily="34" charset="0"/>
              </a:rPr>
              <a:t>Single point of failure</a:t>
            </a:r>
          </a:p>
          <a:p>
            <a:r>
              <a:rPr lang="en-US" sz="3200" dirty="0">
                <a:solidFill>
                  <a:schemeClr val="bg1"/>
                </a:solidFill>
                <a:latin typeface="Segoe UI Semilight" panose="020B0402040204020203" pitchFamily="34" charset="0"/>
                <a:cs typeface="Segoe UI Semilight" panose="020B0402040204020203" pitchFamily="34" charset="0"/>
              </a:rPr>
              <a:t>Every hour the site is down costs 100,000 EUR</a:t>
            </a:r>
          </a:p>
        </p:txBody>
      </p:sp>
    </p:spTree>
    <p:extLst>
      <p:ext uri="{BB962C8B-B14F-4D97-AF65-F5344CB8AC3E}">
        <p14:creationId xmlns:p14="http://schemas.microsoft.com/office/powerpoint/2010/main" val="105852986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situation </a:t>
            </a:r>
            <a:r>
              <a:rPr lang="en-US" sz="4400" i="1" dirty="0">
                <a:solidFill>
                  <a:schemeClr val="bg1"/>
                </a:solidFill>
              </a:rPr>
              <a:t>(continued)</a:t>
            </a:r>
          </a:p>
        </p:txBody>
      </p:sp>
      <p:sp>
        <p:nvSpPr>
          <p:cNvPr id="3" name="Content Placeholder 2"/>
          <p:cNvSpPr>
            <a:spLocks noGrp="1"/>
          </p:cNvSpPr>
          <p:nvPr>
            <p:ph sz="quarter" idx="10"/>
          </p:nvPr>
        </p:nvSpPr>
        <p:spPr>
          <a:xfrm>
            <a:off x="269238" y="1211109"/>
            <a:ext cx="11024837" cy="4407360"/>
          </a:xfrm>
        </p:spPr>
        <p:txBody>
          <a:bodyPr/>
          <a:lstStyle/>
          <a:p>
            <a:r>
              <a:rPr lang="en-US" sz="3200" dirty="0">
                <a:solidFill>
                  <a:schemeClr val="bg1"/>
                </a:solidFill>
                <a:latin typeface="Segoe UI Semilight" panose="020B0402040204020203" pitchFamily="34" charset="0"/>
                <a:cs typeface="Segoe UI Semilight" panose="020B0402040204020203" pitchFamily="34" charset="0"/>
              </a:rPr>
              <a:t>During peak periods, server capacity is exceeded.</a:t>
            </a:r>
          </a:p>
          <a:p>
            <a:r>
              <a:rPr lang="en-US" sz="3200" dirty="0">
                <a:solidFill>
                  <a:schemeClr val="bg1"/>
                </a:solidFill>
                <a:latin typeface="Segoe UI Semilight" panose="020B0402040204020203" pitchFamily="34" charset="0"/>
                <a:cs typeface="Segoe UI Semilight" panose="020B0402040204020203" pitchFamily="34" charset="0"/>
              </a:rPr>
              <a:t>Static content such as PDF product flyers are taking too long to download outside of Europe.</a:t>
            </a:r>
          </a:p>
          <a:p>
            <a:r>
              <a:rPr lang="en-US" sz="3200" dirty="0">
                <a:solidFill>
                  <a:schemeClr val="bg1"/>
                </a:solidFill>
                <a:latin typeface="Segoe UI Semilight" panose="020B0402040204020203" pitchFamily="34" charset="0"/>
                <a:cs typeface="Segoe UI Semilight" panose="020B0402040204020203" pitchFamily="34" charset="0"/>
              </a:rPr>
              <a:t>As they move into Asia, it is a huge concern as they do not currently have a point of presence there.</a:t>
            </a:r>
          </a:p>
          <a:p>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a:t>
            </a:r>
            <a:r>
              <a:rPr lang="en-US" sz="2800" i="1" dirty="0">
                <a:solidFill>
                  <a:schemeClr val="bg1"/>
                </a:solidFill>
                <a:latin typeface="Segoe UI Semilight" panose="020B0402040204020203" pitchFamily="34" charset="0"/>
                <a:cs typeface="Segoe UI Semilight" panose="020B0402040204020203" pitchFamily="34" charset="0"/>
              </a:rPr>
              <a:t>We just cannot afford to lose any more sales due to our web site being down or slow.</a:t>
            </a:r>
            <a:r>
              <a:rPr lang="en-US" sz="2800" dirty="0">
                <a:solidFill>
                  <a:schemeClr val="bg1"/>
                </a:solidFill>
                <a:latin typeface="Segoe UI Semilight" panose="020B0402040204020203" pitchFamily="34" charset="0"/>
                <a:cs typeface="Segoe UI Semilight" panose="020B0402040204020203" pitchFamily="34" charset="0"/>
              </a:rPr>
              <a:t>” </a:t>
            </a:r>
          </a:p>
          <a:p>
            <a:pPr marL="0" indent="0">
              <a:buNone/>
            </a:pPr>
            <a:r>
              <a:rPr lang="en-US" sz="2800" dirty="0">
                <a:solidFill>
                  <a:schemeClr val="bg1"/>
                </a:solidFill>
              </a:rPr>
              <a:t>					</a:t>
            </a:r>
            <a:r>
              <a:rPr lang="en-US" sz="2800" dirty="0">
                <a:solidFill>
                  <a:schemeClr val="bg1"/>
                </a:solidFill>
                <a:latin typeface="Segoe UI Semilight" panose="020B0402040204020203" pitchFamily="34" charset="0"/>
                <a:cs typeface="Segoe UI Semilight" panose="020B0402040204020203" pitchFamily="34" charset="0"/>
              </a:rPr>
              <a:t>		</a:t>
            </a:r>
            <a:r>
              <a:rPr lang="en-US" sz="2400" dirty="0">
                <a:solidFill>
                  <a:schemeClr val="bg1"/>
                </a:solidFill>
                <a:latin typeface="Segoe UI Semilight" panose="020B0402040204020203" pitchFamily="34" charset="0"/>
                <a:cs typeface="Segoe UI Semilight" panose="020B0402040204020203" pitchFamily="34" charset="0"/>
              </a:rPr>
              <a:t>Ursula Karalov, VP of Sales states </a:t>
            </a:r>
          </a:p>
        </p:txBody>
      </p:sp>
    </p:spTree>
    <p:extLst>
      <p:ext uri="{BB962C8B-B14F-4D97-AF65-F5344CB8AC3E}">
        <p14:creationId xmlns:p14="http://schemas.microsoft.com/office/powerpoint/2010/main" val="148034053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situation </a:t>
            </a:r>
            <a:r>
              <a:rPr lang="en-US" sz="4400" i="1" dirty="0">
                <a:solidFill>
                  <a:schemeClr val="bg1"/>
                </a:solidFill>
              </a:rPr>
              <a:t>(continued)</a:t>
            </a:r>
          </a:p>
        </p:txBody>
      </p:sp>
      <p:sp>
        <p:nvSpPr>
          <p:cNvPr id="3" name="Content Placeholder 2"/>
          <p:cNvSpPr>
            <a:spLocks noGrp="1"/>
          </p:cNvSpPr>
          <p:nvPr>
            <p:ph sz="quarter" idx="10"/>
          </p:nvPr>
        </p:nvSpPr>
        <p:spPr>
          <a:xfrm>
            <a:off x="269239" y="1663947"/>
            <a:ext cx="10757098" cy="2985433"/>
          </a:xfrm>
        </p:spPr>
        <p:txBody>
          <a:bodyPr/>
          <a:lstStyle/>
          <a:p>
            <a:pPr marL="0" indent="0">
              <a:buNone/>
            </a:pPr>
            <a:r>
              <a:rPr lang="en-US" sz="2800" dirty="0">
                <a:solidFill>
                  <a:schemeClr val="bg1"/>
                </a:solidFill>
                <a:latin typeface="Segoe UI Semilight" panose="020B0402040204020203" pitchFamily="34" charset="0"/>
                <a:cs typeface="Segoe UI Semilight" panose="020B0402040204020203" pitchFamily="34" charset="0"/>
              </a:rPr>
              <a:t>“</a:t>
            </a:r>
            <a:r>
              <a:rPr lang="en-US" sz="2800" i="1" dirty="0">
                <a:solidFill>
                  <a:schemeClr val="bg1"/>
                </a:solidFill>
                <a:latin typeface="Segoe UI Semilight" panose="020B0402040204020203" pitchFamily="34" charset="0"/>
                <a:cs typeface="Segoe UI Semilight" panose="020B0402040204020203" pitchFamily="34" charset="0"/>
              </a:rPr>
              <a:t>When we deploy our applications the team manually FTP’s files into our production environment. This complexity means that the team is reluctant to rapidly implement hotfixes and minor releases. So right now we release only once a quarter even when we know there are bugs that could and should be fixed in-line with our three-week sprints and biweekly bug bashes.”</a:t>
            </a:r>
            <a:endParaRPr lang="en-US" sz="28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rPr>
              <a:t>										</a:t>
            </a:r>
            <a:r>
              <a:rPr lang="en-US" sz="2400" dirty="0">
                <a:solidFill>
                  <a:schemeClr val="bg1"/>
                </a:solidFill>
                <a:latin typeface="Segoe UI Semilight" panose="020B0402040204020203" pitchFamily="34" charset="0"/>
                <a:cs typeface="Segoe UI Semilight" panose="020B0402040204020203" pitchFamily="34" charset="0"/>
              </a:rPr>
              <a:t>CTO, David Smith</a:t>
            </a:r>
          </a:p>
        </p:txBody>
      </p:sp>
    </p:spTree>
    <p:extLst>
      <p:ext uri="{BB962C8B-B14F-4D97-AF65-F5344CB8AC3E}">
        <p14:creationId xmlns:p14="http://schemas.microsoft.com/office/powerpoint/2010/main" val="21894581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situation </a:t>
            </a:r>
            <a:r>
              <a:rPr lang="en-US" sz="4400" i="1" dirty="0">
                <a:solidFill>
                  <a:schemeClr val="bg1"/>
                </a:solidFill>
              </a:rPr>
              <a:t>(continued)</a:t>
            </a:r>
          </a:p>
        </p:txBody>
      </p:sp>
      <p:sp>
        <p:nvSpPr>
          <p:cNvPr id="3" name="Content Placeholder 2"/>
          <p:cNvSpPr>
            <a:spLocks noGrp="1"/>
          </p:cNvSpPr>
          <p:nvPr>
            <p:ph sz="quarter" idx="10"/>
          </p:nvPr>
        </p:nvSpPr>
        <p:spPr>
          <a:xfrm>
            <a:off x="269238" y="1219804"/>
            <a:ext cx="11494378" cy="5663089"/>
          </a:xfrm>
        </p:spPr>
        <p:txBody>
          <a:bodyPr/>
          <a:lstStyle/>
          <a:p>
            <a:r>
              <a:rPr lang="en-US" sz="3200" dirty="0">
                <a:solidFill>
                  <a:schemeClr val="bg1"/>
                </a:solidFill>
                <a:latin typeface="Segoe UI Semilight" panose="020B0402040204020203" pitchFamily="34" charset="0"/>
                <a:cs typeface="Segoe UI Semilight" panose="020B0402040204020203" pitchFamily="34" charset="0"/>
              </a:rPr>
              <a:t>In-house developers use Eclipse for their development IDE and leverage a combination of GitHub repos to store code and a Jenkins server with nodes to do builds.</a:t>
            </a:r>
          </a:p>
          <a:p>
            <a:pPr marL="0" indent="0">
              <a:buNone/>
            </a:pPr>
            <a:endParaRPr lang="en-US" sz="1100" dirty="0">
              <a:solidFill>
                <a:schemeClr val="bg1"/>
              </a:solidFill>
              <a:latin typeface="Segoe UI Semilight" panose="020B0402040204020203" pitchFamily="34" charset="0"/>
              <a:cs typeface="Segoe UI Semilight" panose="020B0402040204020203" pitchFamily="34" charset="0"/>
            </a:endParaRPr>
          </a:p>
          <a:p>
            <a:r>
              <a:rPr lang="en-US" sz="3200" dirty="0">
                <a:solidFill>
                  <a:schemeClr val="bg1"/>
                </a:solidFill>
                <a:latin typeface="Segoe UI Semilight" panose="020B0402040204020203" pitchFamily="34" charset="0"/>
                <a:cs typeface="Segoe UI Semilight" panose="020B0402040204020203" pitchFamily="34" charset="0"/>
              </a:rPr>
              <a:t>Marketing firm writes their code in markdown and provides updates to Trey Research via Dropbox, which has been a huge pain point.</a:t>
            </a:r>
          </a:p>
          <a:p>
            <a:endParaRPr lang="en-US" sz="24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bg1"/>
                </a:solidFill>
                <a:latin typeface="Segoe UI Semilight" panose="020B0402040204020203" pitchFamily="34" charset="0"/>
                <a:cs typeface="Segoe UI Semilight" panose="020B0402040204020203" pitchFamily="34" charset="0"/>
              </a:rPr>
              <a:t>“</a:t>
            </a:r>
            <a:r>
              <a:rPr lang="en-US" sz="2800" i="1" dirty="0">
                <a:solidFill>
                  <a:schemeClr val="bg1"/>
                </a:solidFill>
                <a:latin typeface="Segoe UI Semilight" panose="020B0402040204020203" pitchFamily="34" charset="0"/>
                <a:cs typeface="Segoe UI Semilight" panose="020B0402040204020203" pitchFamily="34" charset="0"/>
              </a:rPr>
              <a:t>This is just another place for things to get confusing with a complex folder structure that seems to be a moving target” We have to look for emails from either the project manager or their Dev team to know that there is an update coming our way for the site.</a:t>
            </a:r>
            <a:r>
              <a:rPr lang="en-US" sz="2800" dirty="0">
                <a:solidFill>
                  <a:schemeClr val="bg1"/>
                </a:solidFill>
                <a:latin typeface="Segoe UI Semilight" panose="020B0402040204020203" pitchFamily="34" charset="0"/>
                <a:cs typeface="Segoe UI Semilight" panose="020B0402040204020203" pitchFamily="34" charset="0"/>
              </a:rPr>
              <a:t>” </a:t>
            </a:r>
          </a:p>
          <a:p>
            <a:pPr marL="0" indent="0">
              <a:buNone/>
            </a:pPr>
            <a:r>
              <a:rPr lang="en-US" sz="2400" dirty="0">
                <a:solidFill>
                  <a:schemeClr val="bg1"/>
                </a:solidFill>
              </a:rPr>
              <a:t>						</a:t>
            </a:r>
            <a:r>
              <a:rPr lang="en-US" sz="2400" dirty="0">
                <a:solidFill>
                  <a:schemeClr val="bg1"/>
                </a:solidFill>
                <a:latin typeface="Segoe UI Semilight" panose="020B0402040204020203" pitchFamily="34" charset="0"/>
                <a:cs typeface="Segoe UI Semilight" panose="020B0402040204020203" pitchFamily="34" charset="0"/>
              </a:rPr>
              <a:t>Tim LaMar Lead Systems Administrator</a:t>
            </a:r>
          </a:p>
        </p:txBody>
      </p:sp>
    </p:spTree>
    <p:extLst>
      <p:ext uri="{BB962C8B-B14F-4D97-AF65-F5344CB8AC3E}">
        <p14:creationId xmlns:p14="http://schemas.microsoft.com/office/powerpoint/2010/main" val="36379247"/>
      </p:ext>
    </p:extLst>
  </p:cSld>
  <p:clrMapOvr>
    <a:masterClrMapping/>
  </p:clrMapOvr>
  <p:transition>
    <p:fade/>
  </p:transition>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1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86FC788-6FEE-4CE8-AA1D-B2BC48422B6D}">
  <ds:schemaRefs>
    <ds:schemaRef ds:uri="http://schemas.microsoft.com/sharepoint/v3/contenttype/forms"/>
  </ds:schemaRefs>
</ds:datastoreItem>
</file>

<file path=customXml/itemProps2.xml><?xml version="1.0" encoding="utf-8"?>
<ds:datastoreItem xmlns:ds="http://schemas.openxmlformats.org/officeDocument/2006/customXml" ds:itemID="{73BA93B8-2466-4F94-AD98-A13DBF4B7ED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10DDD49-5A62-449B-9EFA-DCB295E951BF}">
  <ds:schemaRefs>
    <ds:schemaRef ds:uri="http://schemas.microsoft.com/sharepoint/v3"/>
    <ds:schemaRef ds:uri="http://purl.org/dc/terms/"/>
    <ds:schemaRef ds:uri="http://schemas.openxmlformats.org/package/2006/metadata/core-properties"/>
    <ds:schemaRef ds:uri="http://purl.org/dc/dcmitype/"/>
    <ds:schemaRef ds:uri="http://schemas.microsoft.com/office/infopath/2007/PartnerControls"/>
    <ds:schemaRef ds:uri="2023ac63-7b75-4916-a9ee-591457758eee"/>
    <ds:schemaRef ds:uri="http://purl.org/dc/elements/1.1/"/>
    <ds:schemaRef ds:uri="http://schemas.microsoft.com/office/2006/documentManagement/types"/>
    <ds:schemaRef ds:uri="d9c797ad-d7c3-4982-82b7-81352a75e4a5"/>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5511</Words>
  <Application>Microsoft Macintosh PowerPoint</Application>
  <PresentationFormat>Widescreen</PresentationFormat>
  <Paragraphs>469</Paragraphs>
  <Slides>48</Slides>
  <Notes>48</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48</vt:i4>
      </vt:variant>
    </vt:vector>
  </HeadingPairs>
  <TitlesOfParts>
    <vt:vector size="60" baseType="lpstr">
      <vt:lpstr>Arial</vt:lpstr>
      <vt:lpstr>Calibri</vt:lpstr>
      <vt:lpstr>Consolas</vt:lpstr>
      <vt:lpstr>Segoe Pro Light</vt:lpstr>
      <vt:lpstr>Segoe UI</vt:lpstr>
      <vt:lpstr>Segoe UI Light</vt:lpstr>
      <vt:lpstr>Segoe UI Semilight</vt:lpstr>
      <vt:lpstr>Wingdings</vt:lpstr>
      <vt:lpstr>Server and Cloud 2013</vt:lpstr>
      <vt:lpstr>1_Windows Azure</vt:lpstr>
      <vt:lpstr>C+E Readiness Template</vt:lpstr>
      <vt:lpstr>1_C+E Readiness Template</vt:lpstr>
      <vt:lpstr>OSS DevOps</vt:lpstr>
      <vt:lpstr>Abstract and learning objectives</vt:lpstr>
      <vt:lpstr>Step 1: Review the customer case study</vt:lpstr>
      <vt:lpstr>Customer situation - Trey Research</vt:lpstr>
      <vt:lpstr>Customer situation (continued)</vt:lpstr>
      <vt:lpstr>Customer situation (continued)</vt:lpstr>
      <vt:lpstr>Customer situation (continued)</vt:lpstr>
      <vt:lpstr>Customer situation (continued)</vt:lpstr>
      <vt:lpstr>Customer situation (continued)</vt:lpstr>
      <vt:lpstr>Customer situation (continued)</vt:lpstr>
      <vt:lpstr>Trey Research environment</vt:lpstr>
      <vt:lpstr>Customer needs</vt:lpstr>
      <vt:lpstr>Customer objections</vt:lpstr>
      <vt:lpstr>Common scenarios</vt:lpstr>
      <vt:lpstr>Common scenarios</vt:lpstr>
      <vt:lpstr>Step 2: Design the solution</vt:lpstr>
      <vt:lpstr>Step 3: Present the solution</vt:lpstr>
      <vt:lpstr>Wrap-up</vt:lpstr>
      <vt:lpstr>Preferred target audience</vt:lpstr>
      <vt:lpstr>Preferred solution</vt:lpstr>
      <vt:lpstr>Preferred solution</vt:lpstr>
      <vt:lpstr>Additional solution</vt:lpstr>
      <vt:lpstr>Preferred solution</vt:lpstr>
      <vt:lpstr>Preferred solution</vt:lpstr>
      <vt:lpstr>Preferred solution</vt:lpstr>
      <vt:lpstr>Preferred solution</vt:lpstr>
      <vt:lpstr>Preferred solution</vt:lpstr>
      <vt:lpstr>Preferred solution</vt:lpstr>
      <vt:lpstr>Preferred solution</vt:lpstr>
      <vt:lpstr>Preferred solution</vt:lpstr>
      <vt:lpstr>Preferred solution</vt:lpstr>
      <vt:lpstr>Preferred solution</vt:lpstr>
      <vt:lpstr>Preferred solution  CI/CD workflow</vt:lpstr>
      <vt:lpstr>Additional solution CI/CD workflow</vt:lpstr>
      <vt:lpstr>Additional considerations</vt:lpstr>
      <vt:lpstr>Preferred solution</vt:lpstr>
      <vt:lpstr>Preferred solution</vt:lpstr>
      <vt:lpstr>Preferred solution</vt:lpstr>
      <vt:lpstr>Preferred solution</vt:lpstr>
      <vt:lpstr>Preferred solution</vt:lpstr>
      <vt:lpstr>Preferred solution</vt:lpstr>
      <vt:lpstr>Preferred objections handling</vt:lpstr>
      <vt:lpstr>Preferred objections handling</vt:lpstr>
      <vt:lpstr>Preferred objections handling</vt:lpstr>
      <vt:lpstr>Preferred objections handling</vt:lpstr>
      <vt:lpstr>Preferred objections handling</vt:lpstr>
      <vt:lpstr>Preferred objections handling</vt:lpstr>
      <vt:lpstr>Customer quote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2018-03-14T21:47:44Z</dcterms:created>
  <dcterms:modified xsi:type="dcterms:W3CDTF">2018-12-10T13:17:56Z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2018-03-14T21:51:23.7429847Z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0x010100D15DFA3690A15B4081582BBCC6BEAC3E</vt:lpwstr>
  </property>
</Properties>
</file>